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9" r:id="rId44"/>
    <p:sldId id="298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aximized" horzBarState="maximized">
    <p:restoredLeft sz="84380"/>
    <p:restoredTop sz="9466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1FEF1B4-3E14-495F-B5D9-9060E2E29441}" type="datetimeFigureOut">
              <a:rPr lang="ar-JO" smtClean="0"/>
              <a:pPr/>
              <a:t>17/04/1432</a:t>
            </a:fld>
            <a:endParaRPr lang="ar-JO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JO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CF427E3-A0F5-47DC-871E-A62BD7CA4E30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FEF1B4-3E14-495F-B5D9-9060E2E29441}" type="datetimeFigureOut">
              <a:rPr lang="ar-JO" smtClean="0"/>
              <a:pPr/>
              <a:t>17/04/1432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427E3-A0F5-47DC-871E-A62BD7CA4E30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1FEF1B4-3E14-495F-B5D9-9060E2E29441}" type="datetimeFigureOut">
              <a:rPr lang="ar-JO" smtClean="0"/>
              <a:pPr/>
              <a:t>17/04/1432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CF427E3-A0F5-47DC-871E-A62BD7CA4E30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FEF1B4-3E14-495F-B5D9-9060E2E29441}" type="datetimeFigureOut">
              <a:rPr lang="ar-JO" smtClean="0"/>
              <a:pPr/>
              <a:t>17/04/1432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427E3-A0F5-47DC-871E-A62BD7CA4E30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1FEF1B4-3E14-495F-B5D9-9060E2E29441}" type="datetimeFigureOut">
              <a:rPr lang="ar-JO" smtClean="0"/>
              <a:pPr/>
              <a:t>17/04/1432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CF427E3-A0F5-47DC-871E-A62BD7CA4E30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FEF1B4-3E14-495F-B5D9-9060E2E29441}" type="datetimeFigureOut">
              <a:rPr lang="ar-JO" smtClean="0"/>
              <a:pPr/>
              <a:t>17/04/1432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427E3-A0F5-47DC-871E-A62BD7CA4E30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FEF1B4-3E14-495F-B5D9-9060E2E29441}" type="datetimeFigureOut">
              <a:rPr lang="ar-JO" smtClean="0"/>
              <a:pPr/>
              <a:t>17/04/1432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427E3-A0F5-47DC-871E-A62BD7CA4E30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FEF1B4-3E14-495F-B5D9-9060E2E29441}" type="datetimeFigureOut">
              <a:rPr lang="ar-JO" smtClean="0"/>
              <a:pPr/>
              <a:t>17/04/1432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427E3-A0F5-47DC-871E-A62BD7CA4E30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1FEF1B4-3E14-495F-B5D9-9060E2E29441}" type="datetimeFigureOut">
              <a:rPr lang="ar-JO" smtClean="0"/>
              <a:pPr/>
              <a:t>17/04/1432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427E3-A0F5-47DC-871E-A62BD7CA4E30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FEF1B4-3E14-495F-B5D9-9060E2E29441}" type="datetimeFigureOut">
              <a:rPr lang="ar-JO" smtClean="0"/>
              <a:pPr/>
              <a:t>17/04/1432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427E3-A0F5-47DC-871E-A62BD7CA4E30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FEF1B4-3E14-495F-B5D9-9060E2E29441}" type="datetimeFigureOut">
              <a:rPr lang="ar-JO" smtClean="0"/>
              <a:pPr/>
              <a:t>17/04/1432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427E3-A0F5-47DC-871E-A62BD7CA4E30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1FEF1B4-3E14-495F-B5D9-9060E2E29441}" type="datetimeFigureOut">
              <a:rPr lang="ar-JO" smtClean="0"/>
              <a:pPr/>
              <a:t>17/04/1432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JO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CF427E3-A0F5-47DC-871E-A62BD7CA4E30}" type="slidenum">
              <a:rPr lang="ar-JO" smtClean="0"/>
              <a:pPr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a.ALTAHELH@YAHOO.COM" TargetMode="Externa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JO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abic Typesetting" pitchFamily="66" charset="-78"/>
                <a:cs typeface="+mn-cs"/>
              </a:rPr>
              <a:t>المملكة العربية السعودية </a:t>
            </a:r>
            <a:endParaRPr lang="ar-JO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abic Typesetting" pitchFamily="66" charset="-78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endParaRPr lang="ar-JO" sz="4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ar-JO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جــــامعــــة نجــــران</a:t>
            </a:r>
            <a:endParaRPr lang="ar-JO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JO" dirty="0" smtClean="0"/>
              <a:t>نواتج البرنامج التدريبي 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ar-JO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تعدد استراتيجيات التعلم المستخدمة في تحقيق مخرجات التعلم .</a:t>
            </a:r>
          </a:p>
          <a:p>
            <a:r>
              <a:rPr lang="ar-JO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الربط ما بين اساليب التقويم وأوزانها ومخرجات التعلم .</a:t>
            </a:r>
          </a:p>
          <a:p>
            <a:r>
              <a:rPr lang="ar-JO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استيفاء استمارات توصيف المقرر وتقريره وملفه .</a:t>
            </a:r>
          </a:p>
          <a:p>
            <a:r>
              <a:rPr lang="ar-JO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فحص تقرير المقرر وتحديد مواطن النقص والتناقض مع التوصيف والملف .</a:t>
            </a:r>
          </a:p>
          <a:p>
            <a:r>
              <a:rPr lang="ar-JO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تحديد العلاقة بين تقرير البرنامج وتقارير المقررات .</a:t>
            </a:r>
            <a:endParaRPr lang="ar-JO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r"/>
            <a:r>
              <a:rPr lang="ar-JO" dirty="0" smtClean="0">
                <a:solidFill>
                  <a:schemeClr val="tx1"/>
                </a:solidFill>
              </a:rPr>
              <a:t>لحظة من فضلكم .....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endParaRPr lang="ar-JO" sz="5400" b="1" dirty="0" smtClean="0"/>
          </a:p>
          <a:p>
            <a:pPr algn="ctr"/>
            <a:r>
              <a:rPr lang="ar-JO" sz="5400" b="1" dirty="0" smtClean="0"/>
              <a:t>دعوة للتحاور حول مجالات وتخصصات المشاركات </a:t>
            </a:r>
            <a:endParaRPr lang="ar-JO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6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رؤية المؤسسة</a:t>
            </a:r>
            <a:endParaRPr lang="ar-JO" sz="6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ar-JO" dirty="0" smtClean="0"/>
              <a:t>رسالررسالة المؤسسة </a:t>
            </a:r>
            <a:endParaRPr lang="ar-JO" dirty="0"/>
          </a:p>
        </p:txBody>
      </p:sp>
      <p:sp>
        <p:nvSpPr>
          <p:cNvPr id="4" name="Rectangle 3"/>
          <p:cNvSpPr/>
          <p:nvPr/>
        </p:nvSpPr>
        <p:spPr>
          <a:xfrm>
            <a:off x="500034" y="1643050"/>
            <a:ext cx="7215238" cy="50006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رسالة المؤسسة 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72066" y="2857496"/>
            <a:ext cx="264320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الدراسة الذاتية السنوية للكلية 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0034" y="2857496"/>
            <a:ext cx="2786082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معايير أكاديمية </a:t>
            </a:r>
            <a:endParaRPr lang="ar-JO" b="1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2250265" y="2178835"/>
            <a:ext cx="71438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>
            <a:off x="5643570" y="2143116"/>
            <a:ext cx="1000132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072066" y="4143380"/>
            <a:ext cx="235745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تقرير البرنامج</a:t>
            </a:r>
            <a:endParaRPr lang="ar-JO" b="1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5400000" flipH="1" flipV="1">
            <a:off x="6893735" y="3893347"/>
            <a:ext cx="285752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5857884" y="3786190"/>
            <a:ext cx="35719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 flipH="1" flipV="1">
            <a:off x="6357950" y="385762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714348" y="4214818"/>
            <a:ext cx="221457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توصيف البرنامج يحدد مواصفات الخريج</a:t>
            </a:r>
            <a:endParaRPr lang="ar-JO" b="1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rot="16200000" flipH="1">
            <a:off x="1071538" y="3929066"/>
            <a:ext cx="428628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6200000" flipH="1">
            <a:off x="1678761" y="3893347"/>
            <a:ext cx="42862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6200000" flipH="1">
            <a:off x="2358216" y="3858422"/>
            <a:ext cx="284958" cy="1420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5572132" y="5214950"/>
            <a:ext cx="157163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تقرير المقرر</a:t>
            </a:r>
            <a:endParaRPr lang="ar-JO" b="1" dirty="0">
              <a:solidFill>
                <a:schemeClr val="tx1"/>
              </a:solidFill>
            </a:endParaRPr>
          </a:p>
        </p:txBody>
      </p:sp>
      <p:cxnSp>
        <p:nvCxnSpPr>
          <p:cNvPr id="36" name="Straight Arrow Connector 35"/>
          <p:cNvCxnSpPr>
            <a:stCxn id="32" idx="0"/>
          </p:cNvCxnSpPr>
          <p:nvPr/>
        </p:nvCxnSpPr>
        <p:spPr>
          <a:xfrm rot="16200000" flipV="1">
            <a:off x="6143636" y="5000636"/>
            <a:ext cx="21431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16200000" flipV="1">
            <a:off x="6429388" y="5000636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785786" y="5214950"/>
            <a:ext cx="257176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توصيف المقرر</a:t>
            </a:r>
            <a:endParaRPr lang="ar-JO" b="1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rot="5400000">
            <a:off x="2428860" y="5072074"/>
            <a:ext cx="142876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10800000">
            <a:off x="1928794" y="5000636"/>
            <a:ext cx="7143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5400000">
            <a:off x="1857356" y="5072074"/>
            <a:ext cx="142876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5400000">
            <a:off x="1214414" y="5000636"/>
            <a:ext cx="21431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2714612" y="6000768"/>
            <a:ext cx="300039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تدريس المقرر</a:t>
            </a:r>
            <a:endParaRPr lang="ar-JO" b="1" dirty="0">
              <a:solidFill>
                <a:schemeClr val="tx1"/>
              </a:solidFill>
            </a:endParaRPr>
          </a:p>
        </p:txBody>
      </p:sp>
      <p:cxnSp>
        <p:nvCxnSpPr>
          <p:cNvPr id="50" name="Straight Arrow Connector 49"/>
          <p:cNvCxnSpPr>
            <a:endCxn id="48" idx="1"/>
          </p:cNvCxnSpPr>
          <p:nvPr/>
        </p:nvCxnSpPr>
        <p:spPr>
          <a:xfrm>
            <a:off x="1428728" y="5786454"/>
            <a:ext cx="1285884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5400000" flipH="1" flipV="1">
            <a:off x="5786446" y="5857892"/>
            <a:ext cx="42862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2000" dirty="0" smtClean="0">
                <a:solidFill>
                  <a:schemeClr val="tx1"/>
                </a:solidFill>
              </a:rPr>
              <a:t>التعريف بالإطار الوطني للمؤهلات وعلاقته بتوصيف البرامج التعليمية </a:t>
            </a:r>
            <a:endParaRPr lang="ar-JO" sz="2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ar-JO" dirty="0" smtClean="0">
                <a:solidFill>
                  <a:schemeClr val="tx1"/>
                </a:solidFill>
              </a:rPr>
              <a:t>يصف مؤهلات التعليم العالي ويربط بينها بطريقة متناسقة ومتكاملة .</a:t>
            </a:r>
          </a:p>
          <a:p>
            <a:pPr>
              <a:buNone/>
            </a:pPr>
            <a:endParaRPr lang="ar-JO" dirty="0" smtClean="0">
              <a:solidFill>
                <a:schemeClr val="tx1"/>
              </a:solidFill>
            </a:endParaRPr>
          </a:p>
          <a:p>
            <a:r>
              <a:rPr lang="ar-JO" dirty="0" smtClean="0">
                <a:solidFill>
                  <a:schemeClr val="tx1"/>
                </a:solidFill>
              </a:rPr>
              <a:t>يركز على نواتج التعلم .</a:t>
            </a:r>
          </a:p>
          <a:p>
            <a:pPr>
              <a:buNone/>
            </a:pPr>
            <a:endParaRPr lang="ar-JO" dirty="0" smtClean="0">
              <a:solidFill>
                <a:schemeClr val="tx1"/>
              </a:solidFill>
            </a:endParaRPr>
          </a:p>
          <a:p>
            <a:r>
              <a:rPr lang="ar-JO" dirty="0" smtClean="0">
                <a:solidFill>
                  <a:schemeClr val="tx1"/>
                </a:solidFill>
              </a:rPr>
              <a:t>يهدف الى اتساق نواتج تعلم الطلبة .</a:t>
            </a:r>
          </a:p>
          <a:p>
            <a:pPr>
              <a:buNone/>
            </a:pP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ar-JO" dirty="0" smtClean="0">
                <a:solidFill>
                  <a:schemeClr val="tx1"/>
                </a:solidFill>
              </a:rPr>
              <a:t>أهمية الإطار الوطني للمؤهلات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ar-JO" dirty="0" smtClean="0">
                <a:solidFill>
                  <a:schemeClr val="tx1"/>
                </a:solidFill>
              </a:rPr>
              <a:t>التوصل الى تعريف موحد على المستوى الوطني لنواتج التعليم المرتقبة لكل مؤهلة .</a:t>
            </a:r>
          </a:p>
          <a:p>
            <a:r>
              <a:rPr lang="ar-JO" dirty="0" smtClean="0">
                <a:solidFill>
                  <a:schemeClr val="tx1"/>
                </a:solidFill>
              </a:rPr>
              <a:t>تسترشد به المؤسسات في عمليات التخطيط والمراجعة الذاتية .</a:t>
            </a:r>
          </a:p>
          <a:p>
            <a:r>
              <a:rPr lang="ar-JO" dirty="0" smtClean="0">
                <a:solidFill>
                  <a:schemeClr val="tx1"/>
                </a:solidFill>
              </a:rPr>
              <a:t>يساعد جهات التوظيف ، ومقومي الجودة في التعرف على المعارف والمهارات المتوقعة من الخرجين في كل مؤهل .</a:t>
            </a:r>
            <a:endParaRPr lang="ar-JO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ar-JO" dirty="0" smtClean="0">
                <a:solidFill>
                  <a:schemeClr val="tx1"/>
                </a:solidFill>
              </a:rPr>
              <a:t>أهيمة الإطار الوطني للمؤهلات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ar-JO" dirty="0" smtClean="0">
              <a:solidFill>
                <a:schemeClr val="tx1"/>
              </a:solidFill>
            </a:endParaRPr>
          </a:p>
          <a:p>
            <a:endParaRPr lang="ar-JO" dirty="0" smtClean="0">
              <a:solidFill>
                <a:schemeClr val="tx1"/>
              </a:solidFill>
            </a:endParaRPr>
          </a:p>
          <a:p>
            <a:r>
              <a:rPr lang="ar-JO" dirty="0" smtClean="0">
                <a:solidFill>
                  <a:schemeClr val="tx1"/>
                </a:solidFill>
              </a:rPr>
              <a:t>تسهيل الإعتراف بالمؤهلات بين الدول .</a:t>
            </a:r>
          </a:p>
          <a:p>
            <a:endParaRPr lang="ar-JO" dirty="0" smtClean="0">
              <a:solidFill>
                <a:schemeClr val="tx1"/>
              </a:solidFill>
            </a:endParaRPr>
          </a:p>
          <a:p>
            <a:r>
              <a:rPr lang="ar-JO" dirty="0" smtClean="0">
                <a:solidFill>
                  <a:schemeClr val="tx1"/>
                </a:solidFill>
              </a:rPr>
              <a:t>تسهيل التنقل بين المؤسسات التعليمية المحلية .</a:t>
            </a:r>
          </a:p>
          <a:p>
            <a:endParaRPr lang="ar-JO" dirty="0" smtClean="0">
              <a:solidFill>
                <a:schemeClr val="tx1"/>
              </a:solidFill>
            </a:endParaRPr>
          </a:p>
          <a:p>
            <a:endParaRPr lang="ar-JO" dirty="0" smtClean="0">
              <a:solidFill>
                <a:schemeClr val="tx1"/>
              </a:solidFill>
            </a:endParaRPr>
          </a:p>
          <a:p>
            <a:r>
              <a:rPr lang="ar-JO" dirty="0" smtClean="0">
                <a:solidFill>
                  <a:schemeClr val="tx1"/>
                </a:solidFill>
              </a:rPr>
              <a:t>الربط بين النظم والقطاعات التعليمية المختلفة .</a:t>
            </a:r>
            <a:endParaRPr lang="ar-JO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2800" dirty="0" smtClean="0">
                <a:solidFill>
                  <a:schemeClr val="tx1"/>
                </a:solidFill>
              </a:rPr>
              <a:t>تحديات واتجاهات حديثة في التعليم العالي</a:t>
            </a:r>
            <a:br>
              <a:rPr lang="ar-JO" sz="2800" dirty="0" smtClean="0">
                <a:solidFill>
                  <a:schemeClr val="tx1"/>
                </a:solidFill>
              </a:rPr>
            </a:br>
            <a:r>
              <a:rPr lang="ar-JO" sz="2800" dirty="0" smtClean="0">
                <a:solidFill>
                  <a:schemeClr val="tx1"/>
                </a:solidFill>
              </a:rPr>
              <a:t> </a:t>
            </a:r>
            <a:endParaRPr lang="ar-JO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ar-JO" dirty="0" smtClean="0">
                <a:solidFill>
                  <a:schemeClr val="tx1"/>
                </a:solidFill>
              </a:rPr>
              <a:t>تغير متطلبات سوق العمل .</a:t>
            </a:r>
          </a:p>
          <a:p>
            <a:r>
              <a:rPr lang="ar-JO" dirty="0" smtClean="0">
                <a:solidFill>
                  <a:schemeClr val="tx1"/>
                </a:solidFill>
              </a:rPr>
              <a:t>العولمة .</a:t>
            </a:r>
          </a:p>
          <a:p>
            <a:r>
              <a:rPr lang="ar-JO" dirty="0" smtClean="0">
                <a:solidFill>
                  <a:schemeClr val="tx1"/>
                </a:solidFill>
              </a:rPr>
              <a:t>ضمان الجودة والاعتماد الأكاديمي .</a:t>
            </a:r>
          </a:p>
          <a:p>
            <a:r>
              <a:rPr lang="ar-JO" dirty="0" smtClean="0">
                <a:solidFill>
                  <a:schemeClr val="tx1"/>
                </a:solidFill>
              </a:rPr>
              <a:t>المناداة بمزيد من الشفافية والمحاسبية مؤسسات التعليم العالي .</a:t>
            </a:r>
          </a:p>
          <a:p>
            <a:r>
              <a:rPr lang="ar-JO" dirty="0" smtClean="0">
                <a:solidFill>
                  <a:schemeClr val="tx1"/>
                </a:solidFill>
              </a:rPr>
              <a:t>التحول من التدريس الى التعلم .</a:t>
            </a:r>
          </a:p>
          <a:p>
            <a:r>
              <a:rPr lang="ar-JO" dirty="0" smtClean="0">
                <a:solidFill>
                  <a:schemeClr val="tx1"/>
                </a:solidFill>
              </a:rPr>
              <a:t>التحول من التركيز على المدخلات الى التركيز الى المخرجات .</a:t>
            </a:r>
          </a:p>
          <a:p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العناصر الرئيسية للإطار الوطني</a:t>
            </a:r>
            <a:br>
              <a:rPr lang="ar-JO" dirty="0" smtClean="0">
                <a:solidFill>
                  <a:schemeClr val="tx1"/>
                </a:solidFill>
              </a:rPr>
            </a:br>
            <a:r>
              <a:rPr lang="ar-JO" dirty="0" smtClean="0">
                <a:solidFill>
                  <a:schemeClr val="tx1"/>
                </a:solidFill>
              </a:rPr>
              <a:t>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ar-JO" dirty="0" smtClean="0"/>
              <a:t>__</a:t>
            </a:r>
          </a:p>
          <a:p>
            <a:pPr>
              <a:buNone/>
            </a:pPr>
            <a:endParaRPr lang="ar-JO" dirty="0" smtClean="0"/>
          </a:p>
          <a:p>
            <a:pPr>
              <a:buNone/>
            </a:pPr>
            <a:endParaRPr lang="ar-JO" dirty="0"/>
          </a:p>
        </p:txBody>
      </p:sp>
      <p:sp>
        <p:nvSpPr>
          <p:cNvPr id="4" name="5-Point Star 3"/>
          <p:cNvSpPr/>
          <p:nvPr/>
        </p:nvSpPr>
        <p:spPr>
          <a:xfrm>
            <a:off x="6929454" y="1928802"/>
            <a:ext cx="628648" cy="5000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dirty="0" smtClean="0"/>
              <a:t>1</a:t>
            </a:r>
            <a:endParaRPr lang="ar-JO" dirty="0"/>
          </a:p>
        </p:txBody>
      </p:sp>
      <p:sp>
        <p:nvSpPr>
          <p:cNvPr id="5" name="Rounded Rectangle 4"/>
          <p:cNvSpPr/>
          <p:nvPr/>
        </p:nvSpPr>
        <p:spPr>
          <a:xfrm>
            <a:off x="1500166" y="1785926"/>
            <a:ext cx="4643470" cy="50006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المستويات 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6" name="5-Point Star 5"/>
          <p:cNvSpPr/>
          <p:nvPr/>
        </p:nvSpPr>
        <p:spPr>
          <a:xfrm>
            <a:off x="6858016" y="3429000"/>
            <a:ext cx="785818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dirty="0" smtClean="0"/>
              <a:t>2</a:t>
            </a:r>
            <a:endParaRPr lang="ar-JO" dirty="0"/>
          </a:p>
        </p:txBody>
      </p:sp>
      <p:sp>
        <p:nvSpPr>
          <p:cNvPr id="7" name="Rounded Rectangle 6"/>
          <p:cNvSpPr/>
          <p:nvPr/>
        </p:nvSpPr>
        <p:spPr>
          <a:xfrm>
            <a:off x="1071538" y="2500306"/>
            <a:ext cx="5643602" cy="78581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وصف التزايد في المتطلبات الفكرية وتعقيدات التعلم المتوقعة من الطلبة كلما تقدمو في درجاتهم العلمية العليا 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357422" y="3571876"/>
            <a:ext cx="3271854" cy="50006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الساعات المعتمدة 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357290" y="4214818"/>
            <a:ext cx="5572164" cy="642942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مقدار الجهد أو حجم التعلم المتوقع لإجتياز درجة تعليمية أو مقرر معين أو أي وحدة دراسية 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10" name="5-Point Star 9"/>
          <p:cNvSpPr/>
          <p:nvPr/>
        </p:nvSpPr>
        <p:spPr>
          <a:xfrm>
            <a:off x="7000892" y="4857760"/>
            <a:ext cx="642942" cy="64294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dirty="0" smtClean="0"/>
              <a:t>3</a:t>
            </a:r>
            <a:endParaRPr lang="ar-JO" dirty="0"/>
          </a:p>
        </p:txBody>
      </p:sp>
      <p:sp>
        <p:nvSpPr>
          <p:cNvPr id="11" name="Rounded Rectangle 10"/>
          <p:cNvSpPr/>
          <p:nvPr/>
        </p:nvSpPr>
        <p:spPr>
          <a:xfrm>
            <a:off x="2500298" y="5000636"/>
            <a:ext cx="3214710" cy="57150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مجالات التعلم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85786" y="5715016"/>
            <a:ext cx="6715172" cy="64294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المجالات الواسعة لأنواع نواتج التعلم التي البرنامج لتطويرها</a:t>
            </a:r>
            <a:endParaRPr lang="ar-JO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JO" sz="1600" dirty="0" smtClean="0">
                <a:solidFill>
                  <a:schemeClr val="tx1"/>
                </a:solidFill>
              </a:rPr>
              <a:t/>
            </a:r>
            <a:br>
              <a:rPr lang="ar-JO" sz="1600" dirty="0" smtClean="0">
                <a:solidFill>
                  <a:schemeClr val="tx1"/>
                </a:solidFill>
              </a:rPr>
            </a:br>
            <a:r>
              <a:rPr lang="ar-JO" sz="1600" dirty="0" smtClean="0">
                <a:solidFill>
                  <a:schemeClr val="tx1"/>
                </a:solidFill>
              </a:rPr>
              <a:t/>
            </a:r>
            <a:br>
              <a:rPr lang="ar-JO" sz="1600" dirty="0" smtClean="0">
                <a:solidFill>
                  <a:schemeClr val="tx1"/>
                </a:solidFill>
              </a:rPr>
            </a:br>
            <a:r>
              <a:rPr lang="ar-JO" sz="1600" dirty="0" smtClean="0">
                <a:solidFill>
                  <a:schemeClr val="tx1"/>
                </a:solidFill>
              </a:rPr>
              <a:t/>
            </a:r>
            <a:br>
              <a:rPr lang="ar-JO" sz="1600" dirty="0" smtClean="0">
                <a:solidFill>
                  <a:schemeClr val="tx1"/>
                </a:solidFill>
              </a:rPr>
            </a:br>
            <a:r>
              <a:rPr lang="ar-JO" sz="1600" dirty="0" smtClean="0">
                <a:solidFill>
                  <a:schemeClr val="tx1"/>
                </a:solidFill>
              </a:rPr>
              <a:t/>
            </a:r>
            <a:br>
              <a:rPr lang="ar-JO" sz="1600" dirty="0" smtClean="0">
                <a:solidFill>
                  <a:schemeClr val="tx1"/>
                </a:solidFill>
              </a:rPr>
            </a:br>
            <a:r>
              <a:rPr lang="ar-JO" sz="1600" dirty="0" smtClean="0">
                <a:solidFill>
                  <a:schemeClr val="tx1"/>
                </a:solidFill>
              </a:rPr>
              <a:t/>
            </a:r>
            <a:br>
              <a:rPr lang="ar-JO" sz="1600" dirty="0" smtClean="0">
                <a:solidFill>
                  <a:schemeClr val="tx1"/>
                </a:solidFill>
              </a:rPr>
            </a:br>
            <a:r>
              <a:rPr lang="ar-JO" sz="1600" dirty="0" smtClean="0">
                <a:solidFill>
                  <a:schemeClr val="tx1"/>
                </a:solidFill>
              </a:rPr>
              <a:t/>
            </a:r>
            <a:br>
              <a:rPr lang="ar-JO" sz="1600" dirty="0" smtClean="0">
                <a:solidFill>
                  <a:schemeClr val="tx1"/>
                </a:solidFill>
              </a:rPr>
            </a:br>
            <a:r>
              <a:rPr lang="ar-JO" sz="2400" u="sng" dirty="0" smtClean="0">
                <a:solidFill>
                  <a:schemeClr val="tx1"/>
                </a:solidFill>
              </a:rPr>
              <a:t>المستويات</a:t>
            </a:r>
            <a:r>
              <a:rPr lang="ar-JO" sz="1600" dirty="0" smtClean="0">
                <a:solidFill>
                  <a:schemeClr val="tx1"/>
                </a:solidFill>
              </a:rPr>
              <a:t> </a:t>
            </a:r>
            <a:br>
              <a:rPr lang="ar-JO" sz="1600" dirty="0" smtClean="0">
                <a:solidFill>
                  <a:schemeClr val="tx1"/>
                </a:solidFill>
              </a:rPr>
            </a:br>
            <a:r>
              <a:rPr lang="ar-JO" sz="1600" dirty="0" smtClean="0">
                <a:solidFill>
                  <a:schemeClr val="tx1"/>
                </a:solidFill>
              </a:rPr>
              <a:t>يبدأ الاطار الوطني للمؤهلات عند مستوى الالتحاق وبتدريج الى درجة الدكتوراه ، ولا يتضمن دراسات ما بعد الدكتوراه والدرجات الفخرية </a:t>
            </a:r>
            <a:br>
              <a:rPr lang="ar-JO" sz="1600" dirty="0" smtClean="0">
                <a:solidFill>
                  <a:schemeClr val="tx1"/>
                </a:solidFill>
              </a:rPr>
            </a:br>
            <a:endParaRPr lang="ar-JO" sz="16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ar-JO" dirty="0" smtClean="0"/>
              <a:t>------------</a:t>
            </a:r>
            <a:endParaRPr lang="ar-JO" dirty="0"/>
          </a:p>
        </p:txBody>
      </p:sp>
      <p:sp>
        <p:nvSpPr>
          <p:cNvPr id="4" name="Left Arrow 3"/>
          <p:cNvSpPr/>
          <p:nvPr/>
        </p:nvSpPr>
        <p:spPr>
          <a:xfrm>
            <a:off x="6143636" y="1928802"/>
            <a:ext cx="133559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900" b="1" dirty="0" smtClean="0">
                <a:solidFill>
                  <a:schemeClr val="tx1"/>
                </a:solidFill>
              </a:rPr>
              <a:t>الصفري</a:t>
            </a:r>
            <a:endParaRPr lang="ar-JO" sz="900" b="1" dirty="0">
              <a:solidFill>
                <a:schemeClr val="tx1"/>
              </a:solidFill>
            </a:endParaRPr>
          </a:p>
        </p:txBody>
      </p:sp>
      <p:sp>
        <p:nvSpPr>
          <p:cNvPr id="5" name="Left Arrow 4"/>
          <p:cNvSpPr/>
          <p:nvPr/>
        </p:nvSpPr>
        <p:spPr>
          <a:xfrm>
            <a:off x="6143636" y="2428868"/>
            <a:ext cx="133559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900" b="1" dirty="0" smtClean="0">
                <a:solidFill>
                  <a:schemeClr val="tx1"/>
                </a:solidFill>
              </a:rPr>
              <a:t>المستوى</a:t>
            </a:r>
            <a:r>
              <a:rPr lang="ar-JO" b="1" dirty="0" smtClean="0">
                <a:solidFill>
                  <a:schemeClr val="tx1"/>
                </a:solidFill>
              </a:rPr>
              <a:t> </a:t>
            </a:r>
            <a:r>
              <a:rPr lang="ar-JO" sz="900" b="1" dirty="0" smtClean="0">
                <a:solidFill>
                  <a:schemeClr val="tx1"/>
                </a:solidFill>
              </a:rPr>
              <a:t>الاول</a:t>
            </a:r>
            <a:endParaRPr lang="ar-JO" sz="900" b="1" dirty="0">
              <a:solidFill>
                <a:schemeClr val="tx1"/>
              </a:solidFill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6143636" y="3000372"/>
            <a:ext cx="133559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900" b="1" dirty="0" smtClean="0">
                <a:solidFill>
                  <a:schemeClr val="tx1"/>
                </a:solidFill>
              </a:rPr>
              <a:t>المستوى الثاني</a:t>
            </a:r>
            <a:endParaRPr lang="ar-JO" sz="900" b="1" dirty="0">
              <a:solidFill>
                <a:schemeClr val="tx1"/>
              </a:solidFill>
            </a:endParaRPr>
          </a:p>
        </p:txBody>
      </p:sp>
      <p:sp>
        <p:nvSpPr>
          <p:cNvPr id="8" name="Left Arrow 7"/>
          <p:cNvSpPr/>
          <p:nvPr/>
        </p:nvSpPr>
        <p:spPr>
          <a:xfrm>
            <a:off x="6143636" y="3571876"/>
            <a:ext cx="133559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900" b="1" dirty="0" smtClean="0">
                <a:solidFill>
                  <a:schemeClr val="tx1"/>
                </a:solidFill>
              </a:rPr>
              <a:t>المستوى الثالث</a:t>
            </a:r>
            <a:endParaRPr lang="ar-JO" sz="900" b="1" dirty="0">
              <a:solidFill>
                <a:schemeClr val="tx1"/>
              </a:solidFill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6143636" y="4143380"/>
            <a:ext cx="133559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900" b="1" dirty="0" smtClean="0">
                <a:solidFill>
                  <a:schemeClr val="tx1"/>
                </a:solidFill>
              </a:rPr>
              <a:t>المستوى الرابع</a:t>
            </a:r>
            <a:endParaRPr lang="ar-JO" sz="900" b="1" dirty="0">
              <a:solidFill>
                <a:schemeClr val="tx1"/>
              </a:solidFill>
            </a:endParaRPr>
          </a:p>
        </p:txBody>
      </p:sp>
      <p:sp>
        <p:nvSpPr>
          <p:cNvPr id="10" name="Left Arrow 9"/>
          <p:cNvSpPr/>
          <p:nvPr/>
        </p:nvSpPr>
        <p:spPr>
          <a:xfrm>
            <a:off x="6143636" y="4714884"/>
            <a:ext cx="133559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900" b="1" dirty="0" smtClean="0">
                <a:solidFill>
                  <a:schemeClr val="tx1"/>
                </a:solidFill>
              </a:rPr>
              <a:t>المستوى الخامس</a:t>
            </a:r>
            <a:endParaRPr lang="ar-JO" sz="900" b="1" dirty="0">
              <a:solidFill>
                <a:schemeClr val="tx1"/>
              </a:solidFill>
            </a:endParaRPr>
          </a:p>
        </p:txBody>
      </p:sp>
      <p:sp>
        <p:nvSpPr>
          <p:cNvPr id="11" name="Left Arrow 10"/>
          <p:cNvSpPr/>
          <p:nvPr/>
        </p:nvSpPr>
        <p:spPr>
          <a:xfrm>
            <a:off x="6143636" y="5286388"/>
            <a:ext cx="133559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900" b="1" dirty="0" smtClean="0">
                <a:solidFill>
                  <a:schemeClr val="tx1"/>
                </a:solidFill>
              </a:rPr>
              <a:t>المستوى السادس</a:t>
            </a:r>
            <a:endParaRPr lang="ar-JO" sz="900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000100" y="1714488"/>
            <a:ext cx="5057804" cy="64294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إكمال التعليم الثانوي 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00100" y="2428868"/>
            <a:ext cx="5072098" cy="57150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الدبلوم الجامعي المتوسط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000100" y="3071810"/>
            <a:ext cx="5072098" cy="50006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الدبلوم 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000100" y="3714752"/>
            <a:ext cx="5072098" cy="50006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البكالوريوس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000100" y="4286256"/>
            <a:ext cx="5072098" cy="42862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الدبلوم العالي 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000100" y="4714884"/>
            <a:ext cx="5072098" cy="57150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الماجستير 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000100" y="5357826"/>
            <a:ext cx="5072098" cy="64294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الدكتوراه</a:t>
            </a:r>
            <a:endParaRPr lang="ar-JO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2000" dirty="0" smtClean="0">
                <a:solidFill>
                  <a:schemeClr val="tx1"/>
                </a:solidFill>
              </a:rPr>
              <a:t>مسميات المؤهلات</a:t>
            </a:r>
            <a:endParaRPr lang="ar-JO" sz="2000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5067260"/>
        </p:xfrm>
        <a:graphic>
          <a:graphicData uri="http://schemas.openxmlformats.org/drawingml/2006/table">
            <a:tbl>
              <a:tblPr rtl="1" firstRow="1" bandRow="1">
                <a:tableStyleId>{35758FB7-9AC5-4552-8A53-C91805E547FA}</a:tableStyleId>
              </a:tblPr>
              <a:tblGrid>
                <a:gridCol w="2204908"/>
                <a:gridCol w="2621092"/>
                <a:gridCol w="2413000"/>
              </a:tblGrid>
              <a:tr h="464812">
                <a:tc>
                  <a:txBody>
                    <a:bodyPr/>
                    <a:lstStyle/>
                    <a:p>
                      <a:pPr rtl="1"/>
                      <a:r>
                        <a:rPr lang="ar-JO" sz="1200" b="0" dirty="0" smtClean="0"/>
                        <a:t>ج1</a:t>
                      </a:r>
                      <a:r>
                        <a:rPr lang="ar-JO" sz="1200" b="0" baseline="0" dirty="0" smtClean="0"/>
                        <a:t> المستوى</a:t>
                      </a:r>
                      <a:endParaRPr lang="ar-JO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sz="1200" dirty="0" smtClean="0"/>
                        <a:t>ج2 الشهادة الأكاديمية الممنوحة</a:t>
                      </a:r>
                      <a:endParaRPr lang="ar-J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sz="1200" dirty="0" smtClean="0"/>
                        <a:t>ج3 الشهادة المهنية الممنوحة</a:t>
                      </a:r>
                      <a:endParaRPr lang="ar-JO" sz="1200" dirty="0"/>
                    </a:p>
                  </a:txBody>
                  <a:tcPr/>
                </a:tc>
              </a:tr>
              <a:tr h="464812">
                <a:tc>
                  <a:txBody>
                    <a:bodyPr/>
                    <a:lstStyle/>
                    <a:p>
                      <a:pPr rtl="1"/>
                      <a:r>
                        <a:rPr lang="ar-JO" sz="1200" dirty="0" smtClean="0"/>
                        <a:t>- مستوى الاتحاق (اكمال التعليم الثانوي )</a:t>
                      </a:r>
                      <a:endParaRPr lang="ar-J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sz="1200" dirty="0"/>
                    </a:p>
                  </a:txBody>
                  <a:tcPr/>
                </a:tc>
              </a:tr>
              <a:tr h="461023">
                <a:tc>
                  <a:txBody>
                    <a:bodyPr/>
                    <a:lstStyle/>
                    <a:p>
                      <a:pPr rtl="1"/>
                      <a:r>
                        <a:rPr lang="ar-JO" sz="1200" dirty="0" smtClean="0"/>
                        <a:t>1- التعليم الجامعي المتوسط</a:t>
                      </a:r>
                      <a:endParaRPr lang="ar-J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JO" sz="1200" dirty="0" smtClean="0"/>
                        <a:t>التعليم الجامعي المتوسط في التعليم العالي </a:t>
                      </a:r>
                    </a:p>
                    <a:p>
                      <a:pPr rtl="1"/>
                      <a:endParaRPr lang="ar-J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sz="1200" dirty="0" smtClean="0"/>
                        <a:t>التعليم الجامعي المتوسط في مجال التخصص</a:t>
                      </a:r>
                      <a:endParaRPr lang="ar-JO" sz="1200" dirty="0"/>
                    </a:p>
                  </a:txBody>
                  <a:tcPr/>
                </a:tc>
              </a:tr>
              <a:tr h="464812">
                <a:tc>
                  <a:txBody>
                    <a:bodyPr/>
                    <a:lstStyle/>
                    <a:p>
                      <a:pPr rtl="1"/>
                      <a:r>
                        <a:rPr lang="ar-JO" sz="1200" dirty="0" smtClean="0"/>
                        <a:t>2-الدبلوم</a:t>
                      </a:r>
                      <a:endParaRPr lang="ar-J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JO" sz="1200" dirty="0" smtClean="0"/>
                        <a:t>دبلوم في الآداب او العلوم (اذا كانت مقسمة</a:t>
                      </a:r>
                      <a:r>
                        <a:rPr lang="ar-JO" sz="1200" baseline="0" dirty="0" smtClean="0"/>
                        <a:t> بالتساوي ) في التعليم العالي </a:t>
                      </a:r>
                      <a:endParaRPr lang="ar-JO" sz="1200" dirty="0" smtClean="0"/>
                    </a:p>
                    <a:p>
                      <a:pPr rtl="1"/>
                      <a:endParaRPr lang="ar-J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sz="1200" dirty="0" smtClean="0"/>
                        <a:t>دبلوم في مجال التخصص</a:t>
                      </a:r>
                      <a:endParaRPr lang="ar-JO" sz="1200" dirty="0"/>
                    </a:p>
                  </a:txBody>
                  <a:tcPr/>
                </a:tc>
              </a:tr>
              <a:tr h="464812">
                <a:tc>
                  <a:txBody>
                    <a:bodyPr/>
                    <a:lstStyle/>
                    <a:p>
                      <a:pPr rtl="1"/>
                      <a:r>
                        <a:rPr lang="ar-JO" sz="1200" dirty="0" smtClean="0"/>
                        <a:t>2-دبلوم مقسم </a:t>
                      </a:r>
                      <a:endParaRPr lang="ar-J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JO" sz="1200" dirty="0" smtClean="0"/>
                        <a:t>دبلوم مقسم في الآداب او العلوم (اذا كانت مقسمة</a:t>
                      </a:r>
                      <a:r>
                        <a:rPr lang="ar-JO" sz="1200" baseline="0" dirty="0" smtClean="0"/>
                        <a:t> بالتساوي ) في التعليم العالي </a:t>
                      </a:r>
                      <a:endParaRPr lang="ar-JO" sz="1200" dirty="0" smtClean="0"/>
                    </a:p>
                    <a:p>
                      <a:pPr rtl="1"/>
                      <a:endParaRPr lang="ar-J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sz="1200" dirty="0" smtClean="0"/>
                        <a:t>دبلوم مقسم في مجال التخصص</a:t>
                      </a:r>
                      <a:endParaRPr lang="ar-JO" sz="1200" dirty="0"/>
                    </a:p>
                  </a:txBody>
                  <a:tcPr/>
                </a:tc>
              </a:tr>
              <a:tr h="592566">
                <a:tc>
                  <a:txBody>
                    <a:bodyPr/>
                    <a:lstStyle/>
                    <a:p>
                      <a:pPr rtl="1"/>
                      <a:r>
                        <a:rPr lang="ar-JO" sz="1200" dirty="0" smtClean="0"/>
                        <a:t>3- درجة البكالوريوس</a:t>
                      </a:r>
                      <a:endParaRPr lang="ar-J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sz="1200" dirty="0" smtClean="0"/>
                        <a:t>بكالوريوس في الآداب او العلوم</a:t>
                      </a:r>
                      <a:endParaRPr lang="ar-J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JO" sz="1200" dirty="0" smtClean="0"/>
                        <a:t>بكالوريوس</a:t>
                      </a:r>
                      <a:r>
                        <a:rPr lang="ar-JO" sz="1200" baseline="0" dirty="0" smtClean="0"/>
                        <a:t> في اسم التخصص المهني</a:t>
                      </a:r>
                      <a:endParaRPr lang="ar-JO" sz="1200" dirty="0" smtClean="0"/>
                    </a:p>
                    <a:p>
                      <a:pPr rtl="1"/>
                      <a:endParaRPr lang="ar-JO" sz="1200" dirty="0"/>
                    </a:p>
                  </a:txBody>
                  <a:tcPr/>
                </a:tc>
              </a:tr>
              <a:tr h="464812">
                <a:tc>
                  <a:txBody>
                    <a:bodyPr/>
                    <a:lstStyle/>
                    <a:p>
                      <a:pPr rtl="1"/>
                      <a:r>
                        <a:rPr lang="ar-JO" sz="1200" dirty="0" smtClean="0"/>
                        <a:t>4- الدبلوم العالي</a:t>
                      </a:r>
                      <a:endParaRPr lang="ar-J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sz="1200" dirty="0" smtClean="0"/>
                        <a:t>دبلوم عالي في الآداب او العلوم </a:t>
                      </a:r>
                      <a:endParaRPr lang="ar-J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JO" sz="1200" dirty="0" smtClean="0"/>
                        <a:t>دبلوم عالي في اسم التخصص</a:t>
                      </a:r>
                    </a:p>
                    <a:p>
                      <a:pPr rtl="1"/>
                      <a:endParaRPr lang="ar-JO" sz="1200" dirty="0"/>
                    </a:p>
                  </a:txBody>
                  <a:tcPr/>
                </a:tc>
              </a:tr>
              <a:tr h="464812">
                <a:tc>
                  <a:txBody>
                    <a:bodyPr/>
                    <a:lstStyle/>
                    <a:p>
                      <a:pPr rtl="1"/>
                      <a:r>
                        <a:rPr lang="ar-JO" sz="1200" dirty="0" smtClean="0"/>
                        <a:t>5- الماجستير</a:t>
                      </a:r>
                      <a:endParaRPr lang="ar-J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sz="1200" dirty="0" smtClean="0"/>
                        <a:t>ماجستير في الآداب أو</a:t>
                      </a:r>
                      <a:r>
                        <a:rPr lang="ar-JO" sz="1200" baseline="0" dirty="0" smtClean="0"/>
                        <a:t> العلوم </a:t>
                      </a:r>
                      <a:endParaRPr lang="ar-J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JO" sz="1200" dirty="0" smtClean="0"/>
                        <a:t>ماجستير في اسم التخصص</a:t>
                      </a:r>
                    </a:p>
                    <a:p>
                      <a:pPr rtl="1"/>
                      <a:endParaRPr lang="ar-JO" sz="1200" dirty="0"/>
                    </a:p>
                  </a:txBody>
                  <a:tcPr/>
                </a:tc>
              </a:tr>
              <a:tr h="464812">
                <a:tc>
                  <a:txBody>
                    <a:bodyPr/>
                    <a:lstStyle/>
                    <a:p>
                      <a:pPr rtl="1"/>
                      <a:r>
                        <a:rPr lang="ar-JO" sz="1200" dirty="0" smtClean="0"/>
                        <a:t>6- الدكتوراه</a:t>
                      </a:r>
                      <a:endParaRPr lang="ar-J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sz="1200" dirty="0" smtClean="0"/>
                        <a:t>دكتوراه في الفلسفة </a:t>
                      </a:r>
                      <a:endParaRPr lang="ar-J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sz="1200" dirty="0" smtClean="0"/>
                        <a:t>دكتوراه في (اسم التخصص)</a:t>
                      </a:r>
                      <a:endParaRPr lang="ar-JO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JO" dirty="0" smtClean="0"/>
              <a:t>البرنامج التدريبي 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endParaRPr lang="ar-JO" sz="7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ar-JO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توصيف البرنامج </a:t>
            </a:r>
          </a:p>
          <a:p>
            <a:pPr algn="ctr"/>
            <a:r>
              <a:rPr lang="ar-JO" sz="48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اليوم الثاني </a:t>
            </a:r>
          </a:p>
          <a:p>
            <a:pPr algn="ctr"/>
            <a:r>
              <a:rPr lang="ar-JO" sz="48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1432هــ</a:t>
            </a:r>
            <a:endParaRPr lang="ar-JO" sz="4800" b="1" u="sng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2000" dirty="0" smtClean="0">
                <a:solidFill>
                  <a:schemeClr val="tx1"/>
                </a:solidFill>
              </a:rPr>
              <a:t>الساعات المعتمدة </a:t>
            </a:r>
            <a:br>
              <a:rPr lang="ar-JO" sz="2000" dirty="0" smtClean="0">
                <a:solidFill>
                  <a:schemeClr val="tx1"/>
                </a:solidFill>
              </a:rPr>
            </a:br>
            <a:r>
              <a:rPr lang="ar-JO" sz="2000" dirty="0" smtClean="0">
                <a:solidFill>
                  <a:schemeClr val="tx1"/>
                </a:solidFill>
              </a:rPr>
              <a:t>يعد عدد الساعات المعتمدة لكل مقرر مؤشرا على كمية التعليم المتوقعة </a:t>
            </a:r>
            <a:endParaRPr lang="ar-JO" sz="2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428736"/>
            <a:ext cx="7239000" cy="4846320"/>
          </a:xfr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ar-JO" dirty="0" smtClean="0"/>
              <a:t>-</a:t>
            </a:r>
            <a:endParaRPr lang="ar-JO" dirty="0"/>
          </a:p>
        </p:txBody>
      </p:sp>
      <p:sp>
        <p:nvSpPr>
          <p:cNvPr id="4" name="Rectangle 3"/>
          <p:cNvSpPr/>
          <p:nvPr/>
        </p:nvSpPr>
        <p:spPr>
          <a:xfrm>
            <a:off x="5500694" y="1857364"/>
            <a:ext cx="200026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الدبلوم الجامعي المتوسط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00694" y="2643182"/>
            <a:ext cx="200026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الدبلوم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00694" y="3286124"/>
            <a:ext cx="200026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البكالوريوس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00694" y="4000504"/>
            <a:ext cx="200026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الدبلوم العالي 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00694" y="4643446"/>
            <a:ext cx="200026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الماجستير 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500694" y="5357826"/>
            <a:ext cx="200026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الدكتوراه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1428728" y="1714488"/>
            <a:ext cx="3407300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بما لايقل عن 30 ساعة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1428728" y="2500306"/>
            <a:ext cx="3429024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بما لايقل عن 60 ساعة معتمدة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1428728" y="3357562"/>
            <a:ext cx="3429024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بما لايقل عن 120 ساعة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1500166" y="4071942"/>
            <a:ext cx="3357586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24 ساعة ما بعد البكالوريوس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1500166" y="4714884"/>
            <a:ext cx="3357586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24 الى 26 ساعة معتمدة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1285852" y="5357826"/>
            <a:ext cx="3714776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1600" dirty="0" smtClean="0">
                <a:solidFill>
                  <a:schemeClr val="tx1"/>
                </a:solidFill>
              </a:rPr>
              <a:t>12 الى 30 ساعة معتمدة بناءا على حجم الرسالة او تقرير المشروع</a:t>
            </a:r>
            <a:endParaRPr lang="ar-JO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3200" dirty="0" smtClean="0">
                <a:solidFill>
                  <a:schemeClr val="tx1"/>
                </a:solidFill>
              </a:rPr>
              <a:t>الساعات المعتمدة للبكالوريوس</a:t>
            </a:r>
            <a:endParaRPr lang="ar-JO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ar-JO" dirty="0" smtClean="0"/>
              <a:t>= ؟؟؟ ساعة </a:t>
            </a:r>
          </a:p>
          <a:p>
            <a:pPr>
              <a:buNone/>
            </a:pPr>
            <a:endParaRPr lang="ar-JO" dirty="0" smtClean="0"/>
          </a:p>
          <a:p>
            <a:pPr>
              <a:buNone/>
            </a:pPr>
            <a:r>
              <a:rPr lang="ar-JO" dirty="0" smtClean="0"/>
              <a:t>= ؟؟؟ ساعة </a:t>
            </a:r>
          </a:p>
          <a:p>
            <a:pPr>
              <a:buNone/>
            </a:pPr>
            <a:r>
              <a:rPr lang="ar-JO" dirty="0" smtClean="0"/>
              <a:t>= ؟؟؟ ساعة</a:t>
            </a:r>
          </a:p>
          <a:p>
            <a:pPr>
              <a:buNone/>
            </a:pPr>
            <a:r>
              <a:rPr lang="ar-JO" dirty="0" smtClean="0"/>
              <a:t>= ؟؟؟ دقيقة   </a:t>
            </a:r>
          </a:p>
          <a:p>
            <a:pPr>
              <a:buNone/>
            </a:pPr>
            <a:r>
              <a:rPr lang="ar-JO" dirty="0" smtClean="0"/>
              <a:t>= ؟؟؟ دقيقة </a:t>
            </a:r>
          </a:p>
          <a:p>
            <a:pPr>
              <a:buNone/>
            </a:pPr>
            <a:r>
              <a:rPr lang="ar-JO" dirty="0" smtClean="0"/>
              <a:t>؟؟؟؟؟ </a:t>
            </a:r>
            <a:endParaRPr lang="ar-JO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JO" sz="3200" dirty="0" smtClean="0">
                <a:solidFill>
                  <a:schemeClr val="tx1"/>
                </a:solidFill>
              </a:rPr>
              <a:t>ساعات الفصل الدراسي </a:t>
            </a:r>
          </a:p>
          <a:p>
            <a:r>
              <a:rPr lang="ar-JO" sz="3200" dirty="0" smtClean="0">
                <a:solidFill>
                  <a:schemeClr val="tx1"/>
                </a:solidFill>
              </a:rPr>
              <a:t>الفصل الصيفي </a:t>
            </a:r>
          </a:p>
          <a:p>
            <a:r>
              <a:rPr lang="ar-JO" sz="3200" dirty="0" smtClean="0">
                <a:solidFill>
                  <a:schemeClr val="tx1"/>
                </a:solidFill>
              </a:rPr>
              <a:t>الساعات النظرية </a:t>
            </a:r>
          </a:p>
          <a:p>
            <a:r>
              <a:rPr lang="ar-JO" sz="3200" dirty="0" smtClean="0">
                <a:solidFill>
                  <a:schemeClr val="tx1"/>
                </a:solidFill>
              </a:rPr>
              <a:t>الساعات العملية </a:t>
            </a:r>
          </a:p>
          <a:p>
            <a:r>
              <a:rPr lang="ar-JO" sz="3200" dirty="0" smtClean="0">
                <a:solidFill>
                  <a:schemeClr val="tx1"/>
                </a:solidFill>
              </a:rPr>
              <a:t>أخرى </a:t>
            </a:r>
            <a:endParaRPr lang="ar-JO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3200" dirty="0" smtClean="0">
                <a:solidFill>
                  <a:schemeClr val="tx1"/>
                </a:solidFill>
              </a:rPr>
              <a:t>ما هي نواتج التعلم المستهدفة ؟</a:t>
            </a:r>
            <a:endParaRPr lang="ar-JO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ar-JO" dirty="0" smtClean="0"/>
          </a:p>
          <a:p>
            <a:endParaRPr lang="ar-JO" dirty="0" smtClean="0"/>
          </a:p>
          <a:p>
            <a:r>
              <a:rPr lang="ar-JO" dirty="0" smtClean="0"/>
              <a:t>عبارات تصف ما هو متوقع من المتعلم معرفته وفهمه والقدرة على أدائه في نهاية البرنامج .</a:t>
            </a:r>
          </a:p>
          <a:p>
            <a:endParaRPr lang="ar-JO" dirty="0" smtClean="0"/>
          </a:p>
          <a:p>
            <a:pPr>
              <a:buNone/>
            </a:pPr>
            <a:endParaRPr lang="ar-JO" dirty="0" smtClean="0"/>
          </a:p>
          <a:p>
            <a:endParaRPr lang="ar-JO" dirty="0" smtClean="0"/>
          </a:p>
          <a:p>
            <a:r>
              <a:rPr lang="ar-JO" dirty="0" smtClean="0"/>
              <a:t>نواتج تعلم البرنامج – المقرر – الوحدة الدراسية 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مخرجات التعلم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ar-JO" dirty="0" smtClean="0">
                <a:solidFill>
                  <a:schemeClr val="tx1"/>
                </a:solidFill>
              </a:rPr>
              <a:t>يمكن لمخرجات التعلم أن توصف على أنها قدرات </a:t>
            </a:r>
          </a:p>
          <a:p>
            <a:r>
              <a:rPr lang="ar-JO" dirty="0" smtClean="0">
                <a:solidFill>
                  <a:schemeClr val="tx1"/>
                </a:solidFill>
              </a:rPr>
              <a:t>القدرة هي ما سوف يكون الطالبات قادرات على عمله بعد إنهائهم البرنامج التعليمي </a:t>
            </a:r>
          </a:p>
          <a:p>
            <a:r>
              <a:rPr lang="ar-JO" dirty="0" smtClean="0">
                <a:solidFill>
                  <a:schemeClr val="tx1"/>
                </a:solidFill>
              </a:rPr>
              <a:t>القدرات تكتب على شكل أفعال حيث أنها القدرة على عمل شيء ما </a:t>
            </a:r>
          </a:p>
          <a:p>
            <a:r>
              <a:rPr lang="ar-JO" dirty="0" smtClean="0">
                <a:solidFill>
                  <a:schemeClr val="tx1"/>
                </a:solidFill>
              </a:rPr>
              <a:t>المعرفة على سبيل المثال ليست قدرة على بناء المعرفة من المعلومات أو الخبرات يمكن أن تسمى قدرة .</a:t>
            </a:r>
            <a:endParaRPr lang="ar-JO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2400" dirty="0" smtClean="0">
                <a:solidFill>
                  <a:schemeClr val="tx1"/>
                </a:solidFill>
              </a:rPr>
              <a:t>التعلم القائم على النواتج</a:t>
            </a:r>
            <a:endParaRPr lang="ar-JO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JO" b="1" u="sng" dirty="0" smtClean="0"/>
              <a:t>حيث يركز على تعلم الطالب من خلال :</a:t>
            </a:r>
          </a:p>
          <a:p>
            <a:r>
              <a:rPr lang="ar-JO" b="1" dirty="0" smtClean="0"/>
              <a:t>استخدام عبارات نواتج التعلم التي تصف ما هو متوقع من المتعلم معرفته ، وفهمه ، والقدرة على أدائه بعد الانتهاء من موقف تعليمي .</a:t>
            </a:r>
          </a:p>
          <a:p>
            <a:r>
              <a:rPr lang="ar-JO" b="1" dirty="0" smtClean="0"/>
              <a:t>تقديم أنشطة التعليم التي تساعد الطالب على اكتساب تلك النواتج .</a:t>
            </a:r>
          </a:p>
          <a:p>
            <a:r>
              <a:rPr lang="ar-JO" b="1" dirty="0" smtClean="0"/>
              <a:t>تقويم مدى اكتساب الطالب لتلك النواتج من خلال استخدام محكات تقويم محددة .</a:t>
            </a:r>
            <a:endParaRPr lang="ar-JO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3200" dirty="0" smtClean="0">
                <a:solidFill>
                  <a:schemeClr val="tx1"/>
                </a:solidFill>
              </a:rPr>
              <a:t>أهمية نواتج التعلم </a:t>
            </a:r>
            <a:endParaRPr lang="ar-JO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ar-JO" dirty="0" smtClean="0"/>
              <a:t>-      </a:t>
            </a:r>
            <a:endParaRPr lang="ar-JO" sz="2000" b="1" dirty="0" smtClean="0">
              <a:solidFill>
                <a:schemeClr val="tx1"/>
              </a:solidFill>
            </a:endParaRPr>
          </a:p>
          <a:p>
            <a:r>
              <a:rPr lang="ar-JO" sz="2000" b="1" u="sng" dirty="0" smtClean="0">
                <a:solidFill>
                  <a:schemeClr val="tx1"/>
                </a:solidFill>
              </a:rPr>
              <a:t> </a:t>
            </a:r>
            <a:r>
              <a:rPr lang="ar-JO" sz="2000" b="1" u="sng" dirty="0" smtClean="0">
                <a:solidFill>
                  <a:schemeClr val="tx1"/>
                </a:solidFill>
              </a:rPr>
              <a:t>       لنواتج التعلم تطبيقات على مستويات مختلفة :</a:t>
            </a:r>
          </a:p>
          <a:p>
            <a:endParaRPr lang="ar-JO" sz="2000" b="1" u="sng" dirty="0" smtClean="0">
              <a:solidFill>
                <a:schemeClr val="tx1"/>
              </a:solidFill>
            </a:endParaRPr>
          </a:p>
          <a:p>
            <a:r>
              <a:rPr lang="ar-JO" sz="2000" b="1" dirty="0" smtClean="0">
                <a:solidFill>
                  <a:schemeClr val="tx1"/>
                </a:solidFill>
              </a:rPr>
              <a:t>على مستوى المتعلمين : تزويد المتعلمة بمعلومات تساعدها في اختيار البرنامج أو المؤهل وتمكنها من معرفة ماذا ستتعلم وكيف ستكون قادرة عل أدائه .</a:t>
            </a:r>
          </a:p>
          <a:p>
            <a:endParaRPr lang="ar-JO" sz="2000" b="1" dirty="0" smtClean="0">
              <a:solidFill>
                <a:schemeClr val="tx1"/>
              </a:solidFill>
            </a:endParaRPr>
          </a:p>
          <a:p>
            <a:r>
              <a:rPr lang="ar-JO" sz="2000" b="1" dirty="0" smtClean="0">
                <a:solidFill>
                  <a:schemeClr val="tx1"/>
                </a:solidFill>
              </a:rPr>
              <a:t>على مستوى المؤسسة التعليمية : للتخطيط للبرامج والمقررات والوحدات الدراسية والأنشطة التعليمية .</a:t>
            </a:r>
          </a:p>
          <a:p>
            <a:endParaRPr lang="ar-JO" sz="2000" b="1" dirty="0" smtClean="0">
              <a:solidFill>
                <a:schemeClr val="tx1"/>
              </a:solidFill>
            </a:endParaRPr>
          </a:p>
          <a:p>
            <a:endParaRPr lang="ar-JO" sz="2000" b="1" dirty="0" smtClean="0">
              <a:solidFill>
                <a:schemeClr val="tx1"/>
              </a:solidFill>
            </a:endParaRPr>
          </a:p>
          <a:p>
            <a:endParaRPr lang="ar-JO" sz="2000" b="1" dirty="0" smtClean="0">
              <a:solidFill>
                <a:schemeClr val="tx1"/>
              </a:solidFill>
            </a:endParaRPr>
          </a:p>
          <a:p>
            <a:endParaRPr lang="ar-JO" sz="2000" b="1" dirty="0">
              <a:solidFill>
                <a:schemeClr val="tx1"/>
              </a:solidFill>
            </a:endParaRPr>
          </a:p>
        </p:txBody>
      </p:sp>
      <p:sp>
        <p:nvSpPr>
          <p:cNvPr id="4" name="5-Point Star 3"/>
          <p:cNvSpPr/>
          <p:nvPr/>
        </p:nvSpPr>
        <p:spPr>
          <a:xfrm>
            <a:off x="6715140" y="1785926"/>
            <a:ext cx="914400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2800" dirty="0" smtClean="0">
                <a:solidFill>
                  <a:schemeClr val="tx1"/>
                </a:solidFill>
              </a:rPr>
              <a:t>أهمية نواتج التعلم :</a:t>
            </a:r>
            <a:endParaRPr lang="ar-JO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ar-JO" dirty="0" smtClean="0">
                <a:solidFill>
                  <a:schemeClr val="tx1"/>
                </a:solidFill>
              </a:rPr>
              <a:t>على المستوى الوطني : للتفريق بين المؤهلات ، ولنظام ضمان الجودة وللتنقل بين المؤسسات أرباب العمل .</a:t>
            </a:r>
          </a:p>
          <a:p>
            <a:endParaRPr lang="ar-JO" dirty="0" smtClean="0">
              <a:solidFill>
                <a:schemeClr val="tx1"/>
              </a:solidFill>
            </a:endParaRPr>
          </a:p>
          <a:p>
            <a:endParaRPr lang="ar-JO" dirty="0" smtClean="0">
              <a:solidFill>
                <a:schemeClr val="tx1"/>
              </a:solidFill>
            </a:endParaRPr>
          </a:p>
          <a:p>
            <a:endParaRPr lang="ar-JO" dirty="0" smtClean="0">
              <a:solidFill>
                <a:schemeClr val="tx1"/>
              </a:solidFill>
            </a:endParaRPr>
          </a:p>
          <a:p>
            <a:r>
              <a:rPr lang="ar-JO" dirty="0" smtClean="0">
                <a:solidFill>
                  <a:schemeClr val="tx1"/>
                </a:solidFill>
              </a:rPr>
              <a:t>على المستوى العالمي : لبنية اساسية في شفافية نظام التعليم العالي والمؤهلات ، والاعتراف بالمؤهلات ، وتسهيل التنقل .</a:t>
            </a:r>
            <a:endParaRPr lang="ar-JO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3200" dirty="0" smtClean="0">
                <a:solidFill>
                  <a:schemeClr val="tx1"/>
                </a:solidFill>
              </a:rPr>
              <a:t>العلاقة بين نواتج التعلم وعمليات ضمان الجودة </a:t>
            </a:r>
            <a:endParaRPr lang="ar-JO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ar-JO" dirty="0" smtClean="0">
                <a:solidFill>
                  <a:schemeClr val="tx1"/>
                </a:solidFill>
              </a:rPr>
              <a:t>معظم وكالات ضمان الجودة تشجع مؤسسات التعليم العالي على تبني طريقة التعليم القائم على النواتج .</a:t>
            </a:r>
          </a:p>
          <a:p>
            <a:pPr>
              <a:buNone/>
            </a:pPr>
            <a:endParaRPr lang="ar-JO" dirty="0" smtClean="0">
              <a:solidFill>
                <a:schemeClr val="tx1"/>
              </a:solidFill>
            </a:endParaRPr>
          </a:p>
          <a:p>
            <a:r>
              <a:rPr lang="ar-JO" dirty="0" smtClean="0">
                <a:solidFill>
                  <a:schemeClr val="tx1"/>
                </a:solidFill>
              </a:rPr>
              <a:t>عمليات التقويم تهتم على وجه التحديد بطرق المؤسسات في تحديد وقياس نواتج تعلم الطلاب .</a:t>
            </a:r>
          </a:p>
          <a:p>
            <a:endParaRPr lang="ar-JO" dirty="0" smtClean="0">
              <a:solidFill>
                <a:schemeClr val="tx1"/>
              </a:solidFill>
            </a:endParaRPr>
          </a:p>
          <a:p>
            <a:r>
              <a:rPr lang="ar-JO" dirty="0" smtClean="0">
                <a:solidFill>
                  <a:schemeClr val="tx1"/>
                </a:solidFill>
              </a:rPr>
              <a:t>يتم الحكم على جودة التدريس من خلال جودة نواتج التعلم .</a:t>
            </a:r>
            <a:endParaRPr lang="ar-JO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2800" dirty="0" smtClean="0">
                <a:solidFill>
                  <a:schemeClr val="tx1"/>
                </a:solidFill>
              </a:rPr>
              <a:t>العلاقة بين نواتج التعلم وعمليات ضمان الجودة في نظام الهيئة الوطنية </a:t>
            </a:r>
            <a:endParaRPr lang="ar-JO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ar-JO" dirty="0" smtClean="0">
                <a:solidFill>
                  <a:schemeClr val="tx1"/>
                </a:solidFill>
              </a:rPr>
              <a:t>يجب أن تكون نواتج تعلم الطلبة محددة بدقة ومتسقة مع الإطار الوطني للمؤهلات </a:t>
            </a:r>
          </a:p>
          <a:p>
            <a:endParaRPr lang="ar-JO" dirty="0" smtClean="0">
              <a:solidFill>
                <a:schemeClr val="tx1"/>
              </a:solidFill>
            </a:endParaRPr>
          </a:p>
          <a:p>
            <a:r>
              <a:rPr lang="ar-JO" dirty="0" smtClean="0">
                <a:solidFill>
                  <a:schemeClr val="tx1"/>
                </a:solidFill>
              </a:rPr>
              <a:t>نماذج توصيف البرامج والمقررات مبنية على التعليم القائم على النواتج .</a:t>
            </a:r>
          </a:p>
          <a:p>
            <a:endParaRPr lang="ar-JO" dirty="0" smtClean="0">
              <a:solidFill>
                <a:schemeClr val="tx1"/>
              </a:solidFill>
            </a:endParaRPr>
          </a:p>
          <a:p>
            <a:r>
              <a:rPr lang="ar-JO" dirty="0" smtClean="0">
                <a:solidFill>
                  <a:schemeClr val="tx1"/>
                </a:solidFill>
              </a:rPr>
              <a:t>تقديم أدلة وبراهين عن مدى مناسبة نواتج التعلم وتحققها .</a:t>
            </a:r>
          </a:p>
          <a:p>
            <a:r>
              <a:rPr lang="ar-JO" sz="2000" dirty="0" smtClean="0">
                <a:solidFill>
                  <a:schemeClr val="tx1"/>
                </a:solidFill>
              </a:rPr>
              <a:t>( أعمال الطلبات ، أراء الخريجات ، استطلاع رأي أرباب العمل )</a:t>
            </a:r>
          </a:p>
          <a:p>
            <a:endParaRPr lang="ar-JO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2800" dirty="0" smtClean="0">
                <a:solidFill>
                  <a:schemeClr val="tx1"/>
                </a:solidFill>
              </a:rPr>
              <a:t>متطلبات الاعتماد </a:t>
            </a:r>
            <a:endParaRPr lang="ar-JO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ar-JO" dirty="0" smtClean="0">
              <a:solidFill>
                <a:schemeClr val="tx1"/>
              </a:solidFill>
            </a:endParaRPr>
          </a:p>
          <a:p>
            <a:r>
              <a:rPr lang="ar-JO" dirty="0" smtClean="0">
                <a:solidFill>
                  <a:schemeClr val="tx1"/>
                </a:solidFill>
              </a:rPr>
              <a:t>يجب أن يتطابق مسمى المؤهل مع الإطار الوطني للمؤهلات .</a:t>
            </a:r>
          </a:p>
          <a:p>
            <a:endParaRPr lang="ar-JO" dirty="0" smtClean="0">
              <a:solidFill>
                <a:schemeClr val="tx1"/>
              </a:solidFill>
            </a:endParaRPr>
          </a:p>
          <a:p>
            <a:endParaRPr lang="ar-JO" dirty="0" smtClean="0">
              <a:solidFill>
                <a:schemeClr val="tx1"/>
              </a:solidFill>
            </a:endParaRPr>
          </a:p>
          <a:p>
            <a:endParaRPr lang="ar-JO" dirty="0" smtClean="0">
              <a:solidFill>
                <a:schemeClr val="tx1"/>
              </a:solidFill>
            </a:endParaRPr>
          </a:p>
          <a:p>
            <a:endParaRPr lang="ar-JO" dirty="0" smtClean="0">
              <a:solidFill>
                <a:schemeClr val="tx1"/>
              </a:solidFill>
            </a:endParaRPr>
          </a:p>
          <a:p>
            <a:r>
              <a:rPr lang="ar-JO" dirty="0" smtClean="0">
                <a:solidFill>
                  <a:schemeClr val="tx1"/>
                </a:solidFill>
              </a:rPr>
              <a:t>يجب أن يكون عدد الساعات المعتمدة اللازمة للمؤهل متفقا مع ما هو محدد في الاطار الوطني للمؤهلات </a:t>
            </a:r>
            <a:endParaRPr lang="ar-JO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JO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توصيف المقرر والخبرة الميدانية </a:t>
            </a:r>
            <a:endParaRPr lang="ar-JO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endParaRPr lang="ar-JO" dirty="0" smtClean="0"/>
          </a:p>
          <a:p>
            <a:pPr>
              <a:buNone/>
            </a:pPr>
            <a:endParaRPr lang="ar-JO" dirty="0" smtClean="0"/>
          </a:p>
          <a:p>
            <a:endParaRPr lang="ar-JO" dirty="0" smtClean="0"/>
          </a:p>
          <a:p>
            <a:r>
              <a:rPr lang="en-US" sz="4800" b="1" dirty="0" smtClean="0"/>
              <a:t>COURSE SPECIFICATION</a:t>
            </a:r>
            <a:endParaRPr lang="ar-JO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2400" dirty="0" smtClean="0">
                <a:solidFill>
                  <a:schemeClr val="tx1"/>
                </a:solidFill>
              </a:rPr>
              <a:t>متطلبات الاعتماد </a:t>
            </a:r>
            <a:endParaRPr lang="ar-JO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ar-JO" dirty="0" smtClean="0">
              <a:solidFill>
                <a:schemeClr val="tx1"/>
              </a:solidFill>
            </a:endParaRPr>
          </a:p>
          <a:p>
            <a:r>
              <a:rPr lang="ar-JO" dirty="0" smtClean="0">
                <a:solidFill>
                  <a:schemeClr val="tx1"/>
                </a:solidFill>
              </a:rPr>
              <a:t>يجب أن تهتم أهداف البرنامج بتطوير نواتج التعلم في جميع مجالات التعلم المطلوبة .</a:t>
            </a:r>
          </a:p>
          <a:p>
            <a:endParaRPr lang="ar-JO" dirty="0" smtClean="0">
              <a:solidFill>
                <a:schemeClr val="tx1"/>
              </a:solidFill>
            </a:endParaRPr>
          </a:p>
          <a:p>
            <a:endParaRPr lang="ar-JO" dirty="0" smtClean="0">
              <a:solidFill>
                <a:schemeClr val="tx1"/>
              </a:solidFill>
            </a:endParaRPr>
          </a:p>
          <a:p>
            <a:endParaRPr lang="ar-JO" dirty="0" smtClean="0">
              <a:solidFill>
                <a:schemeClr val="tx1"/>
              </a:solidFill>
            </a:endParaRPr>
          </a:p>
          <a:p>
            <a:r>
              <a:rPr lang="ar-JO" dirty="0" smtClean="0">
                <a:solidFill>
                  <a:schemeClr val="tx1"/>
                </a:solidFill>
              </a:rPr>
              <a:t>يجب ان تكون المستويات التي يتم تحقيقها في كل مجال متسقة مع مواصفات نواتج التعلم لكل مستوى من مستويات المؤهلات </a:t>
            </a:r>
            <a:endParaRPr lang="ar-JO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2000" dirty="0" smtClean="0">
                <a:solidFill>
                  <a:schemeClr val="tx1"/>
                </a:solidFill>
              </a:rPr>
              <a:t>كيفية صياغة مخرجات التعلم عن ماذا تجيب ؟؟</a:t>
            </a:r>
            <a:endParaRPr lang="ar-JO" sz="2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ar-JO" dirty="0" smtClean="0">
                <a:solidFill>
                  <a:schemeClr val="tx1"/>
                </a:solidFill>
              </a:rPr>
              <a:t>*** المعرفة والفهم </a:t>
            </a:r>
          </a:p>
          <a:p>
            <a:r>
              <a:rPr lang="ar-JO" dirty="0" smtClean="0">
                <a:solidFill>
                  <a:schemeClr val="tx1"/>
                </a:solidFill>
              </a:rPr>
              <a:t>*** المهارات والكفاءات </a:t>
            </a:r>
          </a:p>
          <a:p>
            <a:r>
              <a:rPr lang="ar-JO" dirty="0" smtClean="0">
                <a:solidFill>
                  <a:schemeClr val="tx1"/>
                </a:solidFill>
              </a:rPr>
              <a:t>*** المهارات التحليلية والقيم </a:t>
            </a:r>
          </a:p>
          <a:p>
            <a:endParaRPr lang="ar-JO" dirty="0" smtClean="0">
              <a:solidFill>
                <a:schemeClr val="tx1"/>
              </a:solidFill>
            </a:endParaRPr>
          </a:p>
          <a:p>
            <a:endParaRPr lang="ar-JO" dirty="0" smtClean="0">
              <a:solidFill>
                <a:schemeClr val="tx1"/>
              </a:solidFill>
            </a:endParaRPr>
          </a:p>
          <a:p>
            <a:r>
              <a:rPr lang="ar-JO" dirty="0" smtClean="0">
                <a:solidFill>
                  <a:schemeClr val="tx1"/>
                </a:solidFill>
              </a:rPr>
              <a:t>*** بعد استكمال دراسة البرنامج تكون الطالبات قادرات على تحليل نظريات التعلم السلوكية والبنائية .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4" name="Right Arrow Callout 3"/>
          <p:cNvSpPr/>
          <p:nvPr/>
        </p:nvSpPr>
        <p:spPr>
          <a:xfrm>
            <a:off x="1142976" y="1785926"/>
            <a:ext cx="2214578" cy="1057276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فئاتها </a:t>
            </a:r>
            <a:endParaRPr lang="ar-JO" sz="2800" b="1" dirty="0">
              <a:solidFill>
                <a:schemeClr val="tx1"/>
              </a:solidFill>
            </a:endParaRPr>
          </a:p>
        </p:txBody>
      </p:sp>
      <p:sp>
        <p:nvSpPr>
          <p:cNvPr id="5" name="Right Arrow Callout 4"/>
          <p:cNvSpPr/>
          <p:nvPr/>
        </p:nvSpPr>
        <p:spPr>
          <a:xfrm>
            <a:off x="1071538" y="5072074"/>
            <a:ext cx="3571900" cy="914400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صياغتها </a:t>
            </a:r>
            <a:endParaRPr lang="ar-JO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2400" u="sng" dirty="0" smtClean="0">
                <a:solidFill>
                  <a:schemeClr val="tx1"/>
                </a:solidFill>
              </a:rPr>
              <a:t>كيفية صياعة مخرجات التعلم التنقيح </a:t>
            </a:r>
            <a:endParaRPr lang="ar-JO" sz="2400" u="sng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77631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JO" sz="3200" dirty="0" smtClean="0">
                <a:solidFill>
                  <a:schemeClr val="tx1"/>
                </a:solidFill>
              </a:rPr>
              <a:t>ملموسة </a:t>
            </a:r>
            <a:endParaRPr lang="ar-JO" sz="3200" dirty="0">
              <a:solidFill>
                <a:schemeClr val="tx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77631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r>
              <a:rPr lang="ar-JO" dirty="0" smtClean="0">
                <a:solidFill>
                  <a:schemeClr val="tx1"/>
                </a:solidFill>
              </a:rPr>
              <a:t>* يصف العمل درجة متقدمة من العمليات العقلية مثل الاستخراج والتفسير والتوضيح والاقتراح والوصف والتوصيف الترتيب والشرح والتحديد والاستنتاج والتنبؤ والمقارنة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ar-JO" dirty="0" smtClean="0"/>
          </a:p>
          <a:p>
            <a:endParaRPr lang="ar-JO" dirty="0" smtClean="0"/>
          </a:p>
          <a:p>
            <a:endParaRPr lang="ar-JO" dirty="0" smtClean="0"/>
          </a:p>
          <a:p>
            <a:r>
              <a:rPr lang="ar-JO" sz="4400" b="1" dirty="0" smtClean="0">
                <a:solidFill>
                  <a:schemeClr val="tx1"/>
                </a:solidFill>
              </a:rPr>
              <a:t>التركيز </a:t>
            </a:r>
            <a:endParaRPr lang="ar-JO" sz="4400" b="1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ar-JO" dirty="0" smtClean="0"/>
              <a:t>*هدف الوحدة :اكساب الطالبات مفهوم اللغة .</a:t>
            </a:r>
          </a:p>
          <a:p>
            <a:r>
              <a:rPr lang="ar-JO" dirty="0" smtClean="0"/>
              <a:t>*أن تذكر الطالبة مفهوم اللغة .</a:t>
            </a:r>
          </a:p>
          <a:p>
            <a:r>
              <a:rPr lang="ar-JO" dirty="0" smtClean="0"/>
              <a:t>* محتوى الوحدة: مفهوم اللغة .</a:t>
            </a:r>
          </a:p>
          <a:p>
            <a:r>
              <a:rPr lang="ar-JO" dirty="0" smtClean="0"/>
              <a:t>* مخرجات التعلم : بعد الانتهاء من دراسة المقرر سوف تكون الطالبات قادرات على تذكر مفهوم اللغة .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2800" dirty="0" smtClean="0">
                <a:solidFill>
                  <a:schemeClr val="tx1"/>
                </a:solidFill>
              </a:rPr>
              <a:t>كيفية صياغة مخرجات التعلم </a:t>
            </a:r>
            <a:endParaRPr lang="ar-JO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ar-JO" dirty="0" smtClean="0"/>
              <a:t>-</a:t>
            </a:r>
          </a:p>
          <a:p>
            <a:endParaRPr lang="ar-JO" dirty="0" smtClean="0"/>
          </a:p>
          <a:p>
            <a:endParaRPr lang="ar-JO" dirty="0" smtClean="0"/>
          </a:p>
          <a:p>
            <a:endParaRPr lang="ar-JO" dirty="0"/>
          </a:p>
        </p:txBody>
      </p:sp>
      <p:sp>
        <p:nvSpPr>
          <p:cNvPr id="4" name="Rounded Rectangle 3"/>
          <p:cNvSpPr/>
          <p:nvPr/>
        </p:nvSpPr>
        <p:spPr>
          <a:xfrm>
            <a:off x="2428860" y="1928802"/>
            <a:ext cx="5072098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JO" dirty="0" smtClean="0">
                <a:solidFill>
                  <a:schemeClr val="tx1"/>
                </a:solidFill>
              </a:rPr>
              <a:t>* لا تصف النشاط ( سوف تتعلم الطالبة كيف تحلل )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5" name="Right Arrow Callout 4"/>
          <p:cNvSpPr/>
          <p:nvPr/>
        </p:nvSpPr>
        <p:spPr>
          <a:xfrm>
            <a:off x="714348" y="2000240"/>
            <a:ext cx="1643074" cy="914400"/>
          </a:xfrm>
          <a:prstGeom prst="right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2000" b="1" dirty="0" smtClean="0">
                <a:solidFill>
                  <a:schemeClr val="tx1"/>
                </a:solidFill>
              </a:rPr>
              <a:t>تحسين</a:t>
            </a:r>
            <a:endParaRPr lang="ar-JO" sz="2000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357422" y="3143248"/>
            <a:ext cx="5143536" cy="17145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* نتائج تعلم غامضة : تكون الطالبة قادرة على حل المشكلة </a:t>
            </a:r>
          </a:p>
          <a:p>
            <a:pPr algn="ctr"/>
            <a:r>
              <a:rPr lang="ar-JO" dirty="0" smtClean="0">
                <a:solidFill>
                  <a:schemeClr val="tx1"/>
                </a:solidFill>
              </a:rPr>
              <a:t>* نتائج التعلم واضحة : ينبغي أن تكون الطالبة قادرة على حل المشكلة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7" name="Right Arrow Callout 6"/>
          <p:cNvSpPr/>
          <p:nvPr/>
        </p:nvSpPr>
        <p:spPr>
          <a:xfrm>
            <a:off x="785786" y="3643314"/>
            <a:ext cx="1571636" cy="914400"/>
          </a:xfrm>
          <a:prstGeom prst="right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b="1" dirty="0" smtClean="0"/>
              <a:t>توضيح</a:t>
            </a:r>
            <a:endParaRPr lang="ar-JO" b="1" dirty="0"/>
          </a:p>
        </p:txBody>
      </p:sp>
      <p:sp>
        <p:nvSpPr>
          <p:cNvPr id="8" name="Rounded Rectangle 7"/>
          <p:cNvSpPr/>
          <p:nvPr/>
        </p:nvSpPr>
        <p:spPr>
          <a:xfrm>
            <a:off x="2357422" y="5072074"/>
            <a:ext cx="5143536" cy="12144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>
              <a:buFont typeface="Arial" pitchFamily="34" charset="0"/>
              <a:buChar char="•"/>
            </a:pPr>
            <a:r>
              <a:rPr lang="ar-JO" dirty="0" smtClean="0"/>
              <a:t>العدد المناسب </a:t>
            </a:r>
          </a:p>
          <a:p>
            <a:pPr>
              <a:buFont typeface="Arial" pitchFamily="34" charset="0"/>
              <a:buChar char="•"/>
            </a:pPr>
            <a:r>
              <a:rPr lang="ar-JO" dirty="0" smtClean="0"/>
              <a:t>يمكن الاعتماد على المخرج النهائي </a:t>
            </a:r>
          </a:p>
          <a:p>
            <a:pPr>
              <a:buFont typeface="Arial" pitchFamily="34" charset="0"/>
              <a:buChar char="•"/>
            </a:pPr>
            <a:r>
              <a:rPr lang="ar-JO" dirty="0" smtClean="0"/>
              <a:t>يجب حذف مخرجات التعلم المكررة </a:t>
            </a:r>
            <a:endParaRPr lang="ar-JO" dirty="0"/>
          </a:p>
        </p:txBody>
      </p:sp>
      <p:sp>
        <p:nvSpPr>
          <p:cNvPr id="9" name="Right Arrow Callout 8"/>
          <p:cNvSpPr/>
          <p:nvPr/>
        </p:nvSpPr>
        <p:spPr>
          <a:xfrm>
            <a:off x="785786" y="5214950"/>
            <a:ext cx="1428760" cy="1000132"/>
          </a:xfrm>
          <a:prstGeom prst="right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الحدود</a:t>
            </a:r>
            <a:endParaRPr lang="ar-JO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2400" dirty="0" smtClean="0">
                <a:solidFill>
                  <a:schemeClr val="tx1"/>
                </a:solidFill>
              </a:rPr>
              <a:t>كيفية صياغة مخرجات التعلم التحقق </a:t>
            </a:r>
            <a:endParaRPr lang="ar-JO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JO" dirty="0" smtClean="0"/>
              <a:t>-</a:t>
            </a:r>
            <a:endParaRPr lang="ar-JO" dirty="0"/>
          </a:p>
        </p:txBody>
      </p:sp>
      <p:sp>
        <p:nvSpPr>
          <p:cNvPr id="4" name="Rounded Rectangle 3"/>
          <p:cNvSpPr/>
          <p:nvPr/>
        </p:nvSpPr>
        <p:spPr>
          <a:xfrm>
            <a:off x="2357422" y="1857364"/>
            <a:ext cx="507209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امكانية قياس مخرجات التعلم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5" name="Right Arrow Callout 4"/>
          <p:cNvSpPr/>
          <p:nvPr/>
        </p:nvSpPr>
        <p:spPr>
          <a:xfrm>
            <a:off x="857224" y="1928802"/>
            <a:ext cx="1343028" cy="857256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القياس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357422" y="3143248"/>
            <a:ext cx="5000660" cy="1357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JO" dirty="0" smtClean="0">
                <a:solidFill>
                  <a:schemeClr val="tx1"/>
                </a:solidFill>
              </a:rPr>
              <a:t>يجب تحديد الوقت والجهد الذي تحتاجه الطالبة لإنجاز مخرجة التعلم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7" name="Right Arrow Callout 6"/>
          <p:cNvSpPr/>
          <p:nvPr/>
        </p:nvSpPr>
        <p:spPr>
          <a:xfrm>
            <a:off x="714348" y="3357562"/>
            <a:ext cx="1500198" cy="914400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الوزن النسبي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285984" y="4857760"/>
            <a:ext cx="5000660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تناسب مخرجات التعلم بالوحدة مع مستوى دراسة الوحدة من ربط نتائج التعلم بوحدة أخرى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9" name="Right Arrow Callout 8"/>
          <p:cNvSpPr/>
          <p:nvPr/>
        </p:nvSpPr>
        <p:spPr>
          <a:xfrm>
            <a:off x="785786" y="5072074"/>
            <a:ext cx="1428760" cy="914400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المعايير </a:t>
            </a:r>
            <a:endParaRPr lang="ar-JO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2800" dirty="0" smtClean="0">
                <a:solidFill>
                  <a:schemeClr val="tx1"/>
                </a:solidFill>
              </a:rPr>
              <a:t>مجالات نواتج التعلم </a:t>
            </a:r>
            <a:endParaRPr lang="ar-JO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JO" b="1" u="sng" dirty="0" smtClean="0"/>
              <a:t>يصنف الأطار الوطني للمؤهلات أنواع التعلم المتوقعة من الطلاب في خمس مجالات :</a:t>
            </a:r>
          </a:p>
          <a:p>
            <a:r>
              <a:rPr lang="ar-JO" dirty="0" smtClean="0"/>
              <a:t>1- المعرفة </a:t>
            </a:r>
          </a:p>
          <a:p>
            <a:r>
              <a:rPr lang="ar-JO" dirty="0" smtClean="0"/>
              <a:t>2- المهارات الاداراكية </a:t>
            </a:r>
          </a:p>
          <a:p>
            <a:r>
              <a:rPr lang="ar-JO" dirty="0" smtClean="0"/>
              <a:t>3- مهارات التعامل مع الاخرين وتحمل المسؤلية </a:t>
            </a:r>
          </a:p>
          <a:p>
            <a:r>
              <a:rPr lang="ar-JO" dirty="0" smtClean="0"/>
              <a:t>4- مهارات التواصل وتقنية المعلومات والمهارات الصحيحة </a:t>
            </a:r>
          </a:p>
          <a:p>
            <a:r>
              <a:rPr lang="ar-JO" dirty="0" smtClean="0"/>
              <a:t>5- المهارات الحركية والنفسية 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2800" dirty="0" smtClean="0">
                <a:solidFill>
                  <a:schemeClr val="tx1"/>
                </a:solidFill>
              </a:rPr>
              <a:t>مجالات ونواتج التعلم </a:t>
            </a:r>
            <a:br>
              <a:rPr lang="ar-JO" sz="2800" dirty="0" smtClean="0">
                <a:solidFill>
                  <a:schemeClr val="tx1"/>
                </a:solidFill>
              </a:rPr>
            </a:br>
            <a:r>
              <a:rPr lang="ar-JO" sz="2800" dirty="0" smtClean="0">
                <a:solidFill>
                  <a:schemeClr val="tx1"/>
                </a:solidFill>
              </a:rPr>
              <a:t>المعرفة </a:t>
            </a:r>
            <a:endParaRPr lang="ar-JO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JO" dirty="0" smtClean="0"/>
              <a:t>القدرة على استرجاع وفهم وتقديم المعلومات بما في ذلك : </a:t>
            </a:r>
          </a:p>
          <a:p>
            <a:r>
              <a:rPr lang="ar-JO" dirty="0" smtClean="0"/>
              <a:t>أولا – المعرفة بحقائق محددة </a:t>
            </a:r>
          </a:p>
          <a:p>
            <a:endParaRPr lang="ar-JO" dirty="0" smtClean="0"/>
          </a:p>
          <a:p>
            <a:r>
              <a:rPr lang="ar-JO" dirty="0" smtClean="0"/>
              <a:t>ثانيا – المعرفة بالمفاهيم والنظريات والمبادئ </a:t>
            </a:r>
          </a:p>
          <a:p>
            <a:endParaRPr lang="ar-JO" dirty="0" smtClean="0"/>
          </a:p>
          <a:p>
            <a:r>
              <a:rPr lang="ar-JO" dirty="0" smtClean="0"/>
              <a:t>ثالثا – المعرفة بالاجراءات . </a:t>
            </a:r>
          </a:p>
          <a:p>
            <a:pPr>
              <a:buNone/>
            </a:pP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2800" dirty="0" smtClean="0">
                <a:solidFill>
                  <a:schemeClr val="tx1"/>
                </a:solidFill>
              </a:rPr>
              <a:t>مجالات ونواتج التعلم </a:t>
            </a:r>
            <a:br>
              <a:rPr lang="ar-JO" sz="2800" dirty="0" smtClean="0">
                <a:solidFill>
                  <a:schemeClr val="tx1"/>
                </a:solidFill>
              </a:rPr>
            </a:br>
            <a:r>
              <a:rPr lang="ar-JO" sz="2800" dirty="0" smtClean="0">
                <a:solidFill>
                  <a:schemeClr val="tx1"/>
                </a:solidFill>
              </a:rPr>
              <a:t>المهارات الاداراكية </a:t>
            </a:r>
            <a:endParaRPr lang="ar-JO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JO" b="1" u="sng" dirty="0" smtClean="0"/>
              <a:t>وتتضمن القدرة على :</a:t>
            </a:r>
          </a:p>
          <a:p>
            <a:pPr algn="ctr"/>
            <a:endParaRPr lang="ar-JO" b="1" u="sng" dirty="0" smtClean="0"/>
          </a:p>
          <a:p>
            <a:pPr>
              <a:buNone/>
            </a:pPr>
            <a:endParaRPr lang="ar-JO" u="sng" dirty="0"/>
          </a:p>
        </p:txBody>
      </p:sp>
      <p:sp>
        <p:nvSpPr>
          <p:cNvPr id="4" name="Rectangle 3"/>
          <p:cNvSpPr/>
          <p:nvPr/>
        </p:nvSpPr>
        <p:spPr>
          <a:xfrm>
            <a:off x="4714876" y="3071810"/>
            <a:ext cx="2700350" cy="2571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تطبيق الفهم الفكري للمفاهيم والمبادئ والنظريات 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57290" y="3071810"/>
            <a:ext cx="2643206" cy="2571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تطبيق الاجراءات المتصلة بالتفكير الناقد وحل المشكلات بطرق إبداعية عند الحاجة 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5000628" y="207167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7" name="Down Arrow 6"/>
          <p:cNvSpPr/>
          <p:nvPr/>
        </p:nvSpPr>
        <p:spPr>
          <a:xfrm>
            <a:off x="3500430" y="207167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JO" sz="2400" dirty="0" smtClean="0">
                <a:solidFill>
                  <a:schemeClr val="tx1"/>
                </a:solidFill>
              </a:rPr>
              <a:t>مجالات ونواتج التعلم </a:t>
            </a:r>
            <a:br>
              <a:rPr lang="ar-JO" sz="2400" dirty="0" smtClean="0">
                <a:solidFill>
                  <a:schemeClr val="tx1"/>
                </a:solidFill>
              </a:rPr>
            </a:br>
            <a:r>
              <a:rPr lang="ar-JO" sz="2400" dirty="0" smtClean="0">
                <a:solidFill>
                  <a:schemeClr val="tx1"/>
                </a:solidFill>
              </a:rPr>
              <a:t>مهارات التعامل مع الاخرين وتحمل المسؤلية </a:t>
            </a:r>
            <a:br>
              <a:rPr lang="ar-JO" sz="2400" dirty="0" smtClean="0">
                <a:solidFill>
                  <a:schemeClr val="tx1"/>
                </a:solidFill>
              </a:rPr>
            </a:br>
            <a:r>
              <a:rPr lang="ar-JO" sz="2400" dirty="0" smtClean="0">
                <a:solidFill>
                  <a:schemeClr val="tx1"/>
                </a:solidFill>
              </a:rPr>
              <a:t>وتشمل القدرة على </a:t>
            </a:r>
            <a:endParaRPr lang="ar-JO" sz="2400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JO" dirty="0" smtClean="0"/>
              <a:t>-</a:t>
            </a:r>
            <a:endParaRPr lang="ar-JO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ar-JO" dirty="0" smtClean="0"/>
              <a:t>-</a:t>
            </a:r>
            <a:endParaRPr lang="ar-JO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28596" y="1714488"/>
            <a:ext cx="3520440" cy="41148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ar-JO" dirty="0" smtClean="0"/>
              <a:t>-</a:t>
            </a:r>
            <a:endParaRPr lang="ar-JO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ar-JO" dirty="0" smtClean="0">
                <a:solidFill>
                  <a:schemeClr val="tx1"/>
                </a:solidFill>
              </a:rPr>
              <a:t>-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3857620" y="1500174"/>
            <a:ext cx="484632" cy="97840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8" name="Rectangle 7"/>
          <p:cNvSpPr/>
          <p:nvPr/>
        </p:nvSpPr>
        <p:spPr>
          <a:xfrm>
            <a:off x="6286512" y="2071678"/>
            <a:ext cx="1200152" cy="35004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dirty="0" smtClean="0"/>
              <a:t>تحمل مسؤلية التعلم واستمرار التطوير الذاتي والمهني </a:t>
            </a:r>
            <a:endParaRPr lang="ar-JO" dirty="0"/>
          </a:p>
        </p:txBody>
      </p:sp>
      <p:sp>
        <p:nvSpPr>
          <p:cNvPr id="9" name="Rectangle 8"/>
          <p:cNvSpPr/>
          <p:nvPr/>
        </p:nvSpPr>
        <p:spPr>
          <a:xfrm>
            <a:off x="4714876" y="2071678"/>
            <a:ext cx="1128714" cy="35004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dirty="0" smtClean="0"/>
              <a:t>العمل بفعالية في مجموعات وممارسة القيادة في الوقت المناسب </a:t>
            </a:r>
            <a:endParaRPr lang="ar-JO" dirty="0"/>
          </a:p>
        </p:txBody>
      </p:sp>
      <p:sp>
        <p:nvSpPr>
          <p:cNvPr id="10" name="Rectangle 9"/>
          <p:cNvSpPr/>
          <p:nvPr/>
        </p:nvSpPr>
        <p:spPr>
          <a:xfrm>
            <a:off x="2428860" y="2143116"/>
            <a:ext cx="1343028" cy="34290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dirty="0" smtClean="0"/>
              <a:t>التصرف بمسؤلية في العلاقات الشخصية والمهنية </a:t>
            </a:r>
            <a:endParaRPr lang="ar-JO" dirty="0"/>
          </a:p>
        </p:txBody>
      </p:sp>
      <p:sp>
        <p:nvSpPr>
          <p:cNvPr id="11" name="Rectangle 10"/>
          <p:cNvSpPr/>
          <p:nvPr/>
        </p:nvSpPr>
        <p:spPr>
          <a:xfrm>
            <a:off x="928662" y="2143116"/>
            <a:ext cx="1214446" cy="33575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dirty="0" smtClean="0"/>
              <a:t>الالتزام بالقيم الاخلاقية العالية على المستوى الشخصي والعلم 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ar-JO" sz="2800" b="0" dirty="0" smtClean="0">
                <a:solidFill>
                  <a:schemeClr val="tx1"/>
                </a:solidFill>
              </a:rPr>
              <a:t>مجالات ونواتج التعلم </a:t>
            </a:r>
            <a:br>
              <a:rPr lang="ar-JO" sz="2800" b="0" dirty="0" smtClean="0">
                <a:solidFill>
                  <a:schemeClr val="tx1"/>
                </a:solidFill>
              </a:rPr>
            </a:br>
            <a:r>
              <a:rPr lang="ar-JO" sz="2800" b="0" dirty="0" smtClean="0">
                <a:solidFill>
                  <a:schemeClr val="tx1"/>
                </a:solidFill>
              </a:rPr>
              <a:t>مهارات الاتصال وتقنية المعلومات والمهارات العدادية </a:t>
            </a:r>
            <a:br>
              <a:rPr lang="ar-JO" sz="2800" b="0" dirty="0" smtClean="0">
                <a:solidFill>
                  <a:schemeClr val="tx1"/>
                </a:solidFill>
              </a:rPr>
            </a:br>
            <a:r>
              <a:rPr lang="ar-JO" sz="2800" b="0" dirty="0" smtClean="0">
                <a:solidFill>
                  <a:schemeClr val="tx1"/>
                </a:solidFill>
              </a:rPr>
              <a:t>وتشمل القدرة على : </a:t>
            </a:r>
            <a:endParaRPr lang="ar-JO" sz="2800" b="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JO" dirty="0" smtClean="0"/>
              <a:t>-</a:t>
            </a:r>
            <a:endParaRPr lang="ar-JO" dirty="0"/>
          </a:p>
        </p:txBody>
      </p:sp>
      <p:sp>
        <p:nvSpPr>
          <p:cNvPr id="5" name="Rounded Rectangle 4"/>
          <p:cNvSpPr/>
          <p:nvPr/>
        </p:nvSpPr>
        <p:spPr>
          <a:xfrm>
            <a:off x="5715008" y="2285992"/>
            <a:ext cx="1485904" cy="3571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الاتصال بفعالية شفويا وكتابيا 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571868" y="2357430"/>
            <a:ext cx="1643074" cy="35004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استخدام تقنية الاتصالات والمعلومات 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428728" y="2357430"/>
            <a:ext cx="1628780" cy="3429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استخدام الاساليب الحسابية والاحصائية </a:t>
            </a:r>
            <a:endParaRPr lang="ar-JO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4324360"/>
          </a:xfrm>
        </p:spPr>
        <p:txBody>
          <a:bodyPr/>
          <a:lstStyle/>
          <a:p>
            <a:pPr algn="ctr"/>
            <a:r>
              <a:rPr lang="ar-JO" sz="3200" dirty="0" smtClean="0">
                <a:solidFill>
                  <a:schemeClr val="tx1"/>
                </a:solidFill>
              </a:rPr>
              <a:t/>
            </a:r>
            <a:br>
              <a:rPr lang="ar-JO" sz="3200" dirty="0" smtClean="0">
                <a:solidFill>
                  <a:schemeClr val="tx1"/>
                </a:solidFill>
              </a:rPr>
            </a:br>
            <a:r>
              <a:rPr lang="ar-JO" sz="3200" dirty="0" smtClean="0">
                <a:solidFill>
                  <a:schemeClr val="tx1"/>
                </a:solidFill>
              </a:rPr>
              <a:t/>
            </a:r>
            <a:br>
              <a:rPr lang="ar-JO" sz="3200" dirty="0" smtClean="0">
                <a:solidFill>
                  <a:schemeClr val="tx1"/>
                </a:solidFill>
              </a:rPr>
            </a:br>
            <a:r>
              <a:rPr lang="ar-JO" sz="3200" dirty="0" smtClean="0">
                <a:solidFill>
                  <a:schemeClr val="tx1"/>
                </a:solidFill>
              </a:rPr>
              <a:t/>
            </a:r>
            <a:br>
              <a:rPr lang="ar-JO" sz="3200" dirty="0" smtClean="0">
                <a:solidFill>
                  <a:schemeClr val="tx1"/>
                </a:solidFill>
              </a:rPr>
            </a:br>
            <a:r>
              <a:rPr lang="ar-JO" sz="3200" dirty="0" smtClean="0">
                <a:solidFill>
                  <a:schemeClr val="tx1"/>
                </a:solidFill>
              </a:rPr>
              <a:t/>
            </a:r>
            <a:br>
              <a:rPr lang="ar-JO" sz="3200" dirty="0" smtClean="0">
                <a:solidFill>
                  <a:schemeClr val="tx1"/>
                </a:solidFill>
              </a:rPr>
            </a:br>
            <a:r>
              <a:rPr lang="ar-JO" sz="3200" dirty="0" smtClean="0">
                <a:solidFill>
                  <a:schemeClr val="tx1"/>
                </a:solidFill>
              </a:rPr>
              <a:t/>
            </a:r>
            <a:br>
              <a:rPr lang="ar-JO" sz="3200" dirty="0" smtClean="0">
                <a:solidFill>
                  <a:schemeClr val="tx1"/>
                </a:solidFill>
              </a:rPr>
            </a:br>
            <a:r>
              <a:rPr lang="ar-JO" sz="3200" dirty="0" smtClean="0">
                <a:solidFill>
                  <a:schemeClr val="tx1"/>
                </a:solidFill>
              </a:rPr>
              <a:t/>
            </a:r>
            <a:br>
              <a:rPr lang="ar-JO" sz="3200" dirty="0" smtClean="0">
                <a:solidFill>
                  <a:schemeClr val="tx1"/>
                </a:solidFill>
              </a:rPr>
            </a:br>
            <a:r>
              <a:rPr lang="ar-JO" sz="3200" dirty="0" smtClean="0">
                <a:solidFill>
                  <a:schemeClr val="tx1"/>
                </a:solidFill>
              </a:rPr>
              <a:t/>
            </a:r>
            <a:br>
              <a:rPr lang="ar-JO" sz="3200" dirty="0" smtClean="0">
                <a:solidFill>
                  <a:schemeClr val="tx1"/>
                </a:solidFill>
              </a:rPr>
            </a:br>
            <a:r>
              <a:rPr lang="ar-JO" sz="3200" dirty="0" smtClean="0">
                <a:solidFill>
                  <a:schemeClr val="tx1"/>
                </a:solidFill>
              </a:rPr>
              <a:t/>
            </a:r>
            <a:br>
              <a:rPr lang="ar-JO" sz="3200" dirty="0" smtClean="0">
                <a:solidFill>
                  <a:schemeClr val="tx1"/>
                </a:solidFill>
              </a:rPr>
            </a:br>
            <a:r>
              <a:rPr lang="ar-JO" sz="3200" dirty="0" smtClean="0">
                <a:solidFill>
                  <a:schemeClr val="tx1"/>
                </a:solidFill>
              </a:rPr>
              <a:t/>
            </a:r>
            <a:br>
              <a:rPr lang="ar-JO" sz="3200" dirty="0" smtClean="0">
                <a:solidFill>
                  <a:schemeClr val="tx1"/>
                </a:solidFill>
              </a:rPr>
            </a:br>
            <a:r>
              <a:rPr lang="ar-JO" sz="3200" dirty="0" smtClean="0">
                <a:solidFill>
                  <a:schemeClr val="tx1"/>
                </a:solidFill>
              </a:rPr>
              <a:t/>
            </a:r>
            <a:br>
              <a:rPr lang="ar-JO" sz="3200" dirty="0" smtClean="0">
                <a:solidFill>
                  <a:schemeClr val="tx1"/>
                </a:solidFill>
              </a:rPr>
            </a:br>
            <a:r>
              <a:rPr lang="ar-JO" sz="3200" dirty="0" smtClean="0">
                <a:solidFill>
                  <a:schemeClr val="tx1"/>
                </a:solidFill>
              </a:rPr>
              <a:t/>
            </a:r>
            <a:br>
              <a:rPr lang="ar-JO" sz="3200" dirty="0" smtClean="0">
                <a:solidFill>
                  <a:schemeClr val="tx1"/>
                </a:solidFill>
              </a:rPr>
            </a:br>
            <a:r>
              <a:rPr lang="ar-JO" sz="3200" dirty="0" smtClean="0">
                <a:solidFill>
                  <a:schemeClr val="tx1"/>
                </a:solidFill>
              </a:rPr>
              <a:t>إعداد وتقديم </a:t>
            </a:r>
            <a:br>
              <a:rPr lang="ar-JO" sz="3200" dirty="0" smtClean="0">
                <a:solidFill>
                  <a:schemeClr val="tx1"/>
                </a:solidFill>
              </a:rPr>
            </a:br>
            <a:r>
              <a:rPr lang="ar-JO" sz="3200" dirty="0" smtClean="0">
                <a:solidFill>
                  <a:schemeClr val="tx1"/>
                </a:solidFill>
              </a:rPr>
              <a:t/>
            </a:r>
            <a:br>
              <a:rPr lang="ar-JO" sz="3200" dirty="0" smtClean="0">
                <a:solidFill>
                  <a:schemeClr val="tx1"/>
                </a:solidFill>
              </a:rPr>
            </a:br>
            <a:r>
              <a:rPr lang="ar-JO" sz="3200" dirty="0" smtClean="0">
                <a:solidFill>
                  <a:schemeClr val="tx1"/>
                </a:solidFill>
              </a:rPr>
              <a:t>د/ عبير حامد الطحله</a:t>
            </a:r>
            <a:br>
              <a:rPr lang="ar-JO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  <a:hlinkClick r:id="rId2"/>
              </a:rPr>
              <a:t>a.ALTAHELH@YAHOO.COM</a:t>
            </a:r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endParaRPr lang="ar-JO" sz="32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0800000" flipV="1">
            <a:off x="4636773" y="4857999"/>
            <a:ext cx="2370784" cy="1856908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0592531443</a:t>
            </a:r>
            <a:endParaRPr lang="ar-JO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2400" dirty="0" smtClean="0">
                <a:solidFill>
                  <a:schemeClr val="tx1"/>
                </a:solidFill>
              </a:rPr>
              <a:t>مجالات ونواتج التعلم </a:t>
            </a:r>
            <a:br>
              <a:rPr lang="ar-JO" sz="2400" dirty="0" smtClean="0">
                <a:solidFill>
                  <a:schemeClr val="tx1"/>
                </a:solidFill>
              </a:rPr>
            </a:br>
            <a:r>
              <a:rPr lang="ar-JO" sz="2400" dirty="0" smtClean="0">
                <a:solidFill>
                  <a:schemeClr val="tx1"/>
                </a:solidFill>
              </a:rPr>
              <a:t>المهارات الحركية النفسية </a:t>
            </a:r>
            <a:endParaRPr lang="ar-JO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JO" dirty="0" smtClean="0"/>
              <a:t>-</a:t>
            </a:r>
          </a:p>
          <a:p>
            <a:pPr>
              <a:buNone/>
            </a:pPr>
            <a:r>
              <a:rPr lang="ar-JO" dirty="0" smtClean="0"/>
              <a:t>وتشمل البراعة البدنية في المجالات التي تتطلب ذلك حسب التخصص </a:t>
            </a:r>
          </a:p>
          <a:p>
            <a:pPr>
              <a:buNone/>
            </a:pPr>
            <a:endParaRPr lang="ar-JO" dirty="0" smtClean="0"/>
          </a:p>
          <a:p>
            <a:pPr>
              <a:buNone/>
            </a:pPr>
            <a:endParaRPr lang="ar-JO" dirty="0" smtClean="0"/>
          </a:p>
          <a:p>
            <a:pPr>
              <a:buNone/>
            </a:pPr>
            <a:endParaRPr lang="ar-JO" dirty="0" smtClean="0"/>
          </a:p>
          <a:p>
            <a:pPr>
              <a:buNone/>
            </a:pPr>
            <a:r>
              <a:rPr lang="ar-JO" dirty="0" smtClean="0"/>
              <a:t>وتشمل بعض التخصصات مثل الفنون والعلوم الطبية والجراحة والرسم والهندسة  .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1800" dirty="0" smtClean="0">
                <a:solidFill>
                  <a:schemeClr val="tx1"/>
                </a:solidFill>
              </a:rPr>
              <a:t>إستخدام مجالات ونواتج التعلم في تخطيط البرامج وتقييم الطلبة </a:t>
            </a:r>
            <a:endParaRPr lang="ar-JO" sz="1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ar-JO" dirty="0" smtClean="0"/>
              <a:t>ترتبط نواتج التعلم الخاصة بالمعرفة والمهارات الادراكية اتباطا وثيقا بالوظيفة او المجال التخصصي او المهني </a:t>
            </a:r>
          </a:p>
          <a:p>
            <a:r>
              <a:rPr lang="ar-JO" dirty="0" smtClean="0"/>
              <a:t>تعد مهارات التعامل مع الاخرين وتحمل المسؤلية ومهارات التواصل وتقنية المعلومات العددية قدرات عامة يجب ان تطور لدى جميع الطلبة </a:t>
            </a:r>
          </a:p>
          <a:p>
            <a:r>
              <a:rPr lang="ar-JO" dirty="0" smtClean="0"/>
              <a:t>مستويات التحصيل في مهارات وتقنية المعلومات العددية في بعض التخصصات (اللغات او الرياضيات أو الاحصاء ) اعلى بشكيل كبير من البرامج التخصصات الاخرى </a:t>
            </a:r>
          </a:p>
          <a:p>
            <a:r>
              <a:rPr lang="ar-JO" dirty="0" smtClean="0"/>
              <a:t>الهدف المرجو من تحديد مجالات التعلم هو ممارسة الطلاب لها بشكل اعيادي وطبيعي خلال البرنامج وبعد التخرج في مجال أعمالهم 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2000" b="0" dirty="0" smtClean="0">
                <a:solidFill>
                  <a:schemeClr val="tx1"/>
                </a:solidFill>
              </a:rPr>
              <a:t>مثال لنواتج التعلم البرنامج ( بكالوريوس ) </a:t>
            </a:r>
            <a:br>
              <a:rPr lang="ar-JO" sz="2000" b="0" dirty="0" smtClean="0">
                <a:solidFill>
                  <a:schemeClr val="tx1"/>
                </a:solidFill>
              </a:rPr>
            </a:br>
            <a:r>
              <a:rPr lang="ar-JO" sz="2000" b="0" dirty="0" smtClean="0">
                <a:solidFill>
                  <a:schemeClr val="tx1"/>
                </a:solidFill>
              </a:rPr>
              <a:t>بعد الانتهاء من البرنامج تستطيع الطالبة أن: </a:t>
            </a:r>
            <a:br>
              <a:rPr lang="ar-JO" sz="2000" b="0" dirty="0" smtClean="0">
                <a:solidFill>
                  <a:schemeClr val="tx1"/>
                </a:solidFill>
              </a:rPr>
            </a:br>
            <a:endParaRPr lang="ar-JO" sz="2000" b="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JO" dirty="0" smtClean="0"/>
              <a:t>-</a:t>
            </a:r>
            <a:endParaRPr lang="ar-JO" dirty="0"/>
          </a:p>
        </p:txBody>
      </p:sp>
      <p:sp>
        <p:nvSpPr>
          <p:cNvPr id="4" name="Flowchart: Punched Tape 3"/>
          <p:cNvSpPr/>
          <p:nvPr/>
        </p:nvSpPr>
        <p:spPr>
          <a:xfrm>
            <a:off x="5786446" y="2000240"/>
            <a:ext cx="1571636" cy="114300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المعرفة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5" name="Flowchart: Punched Tape 4"/>
          <p:cNvSpPr/>
          <p:nvPr/>
        </p:nvSpPr>
        <p:spPr>
          <a:xfrm>
            <a:off x="5786446" y="3714752"/>
            <a:ext cx="1571636" cy="100013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المهارات الاداركية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6" name="Flowchart: Punched Tape 5"/>
          <p:cNvSpPr/>
          <p:nvPr/>
        </p:nvSpPr>
        <p:spPr>
          <a:xfrm>
            <a:off x="5715008" y="4929198"/>
            <a:ext cx="1714512" cy="157163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مهارات التعامل مع الاخرين وتحمل المسؤلية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7" name="Flowchart: Alternate Process 6"/>
          <p:cNvSpPr/>
          <p:nvPr/>
        </p:nvSpPr>
        <p:spPr>
          <a:xfrm>
            <a:off x="714348" y="2214554"/>
            <a:ext cx="4572032" cy="82696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تناقش المعارف والنظريات في المجالات العلمية المتصلة بمجالها وكذلك المجالات المهنية الاخرى ذات العلاقة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8" name="Flowchart: Alternate Process 7"/>
          <p:cNvSpPr/>
          <p:nvPr/>
        </p:nvSpPr>
        <p:spPr>
          <a:xfrm>
            <a:off x="714348" y="3429000"/>
            <a:ext cx="4500594" cy="164307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(تطبق وتقوم  المعلومات والمفاهيم والادلة الجديدة من مصادر متنوعة )</a:t>
            </a:r>
          </a:p>
          <a:p>
            <a:pPr algn="ctr"/>
            <a:r>
              <a:rPr lang="ar-JO" dirty="0" smtClean="0">
                <a:solidFill>
                  <a:schemeClr val="tx1"/>
                </a:solidFill>
              </a:rPr>
              <a:t>تبحث المشكلات المعقدة نسبيا،وتقترح حلولا مبتكرة لها مع مراعاة المعارف النظرية والخبرات العملية ذات العلاقة وما يترتب على متخذ القرارات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9" name="Flowchart: Alternate Process 8"/>
          <p:cNvSpPr/>
          <p:nvPr/>
        </p:nvSpPr>
        <p:spPr>
          <a:xfrm>
            <a:off x="857224" y="5429264"/>
            <a:ext cx="4286280" cy="82696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تسهم في تسهيل الحلول البناءة للقضايا في المواقف الجماعية سواء أكان في مركز قيادي أم كان عضوا في جماعة </a:t>
            </a:r>
            <a:endParaRPr lang="ar-JO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2000" dirty="0" smtClean="0">
                <a:solidFill>
                  <a:schemeClr val="tx1"/>
                </a:solidFill>
              </a:rPr>
              <a:t>تابع مثال نواتج تعلم البرنامج ( البكالوريوس ) </a:t>
            </a:r>
            <a:br>
              <a:rPr lang="ar-JO" sz="2000" dirty="0" smtClean="0">
                <a:solidFill>
                  <a:schemeClr val="tx1"/>
                </a:solidFill>
              </a:rPr>
            </a:br>
            <a:r>
              <a:rPr lang="ar-JO" sz="2000" dirty="0" smtClean="0">
                <a:solidFill>
                  <a:schemeClr val="tx1"/>
                </a:solidFill>
              </a:rPr>
              <a:t>بعد الانتهاء من البرنامج تسطيع الطالبة أن :</a:t>
            </a:r>
            <a:endParaRPr lang="ar-JO" sz="2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71612"/>
            <a:ext cx="7239000" cy="48463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JO" dirty="0" smtClean="0"/>
              <a:t>مهارات التواصل وتقنية المعلومات والمهارات الميدانية </a:t>
            </a:r>
          </a:p>
          <a:p>
            <a:endParaRPr lang="ar-JO" dirty="0" smtClean="0"/>
          </a:p>
          <a:p>
            <a:endParaRPr lang="ar-JO" dirty="0" smtClean="0"/>
          </a:p>
          <a:p>
            <a:endParaRPr lang="ar-JO" dirty="0" smtClean="0"/>
          </a:p>
          <a:p>
            <a:endParaRPr lang="ar-JO" dirty="0" smtClean="0"/>
          </a:p>
          <a:p>
            <a:r>
              <a:rPr lang="ar-JO" dirty="0" smtClean="0"/>
              <a:t>المهارات الحركية النفسية </a:t>
            </a:r>
          </a:p>
          <a:p>
            <a:endParaRPr lang="ar-JO" dirty="0" smtClean="0"/>
          </a:p>
        </p:txBody>
      </p:sp>
      <p:sp>
        <p:nvSpPr>
          <p:cNvPr id="4" name="Flowchart: Alternate Process 3"/>
          <p:cNvSpPr/>
          <p:nvPr/>
        </p:nvSpPr>
        <p:spPr>
          <a:xfrm>
            <a:off x="928662" y="2571744"/>
            <a:ext cx="6572296" cy="178595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JO" dirty="0" smtClean="0">
                <a:solidFill>
                  <a:schemeClr val="tx1"/>
                </a:solidFill>
              </a:rPr>
              <a:t>** يحدد الأساليب الإحصائية والرياضية ذات العلاقة عند دراسة القضايا والمشكلات </a:t>
            </a:r>
          </a:p>
          <a:p>
            <a:r>
              <a:rPr lang="ar-JO" dirty="0" smtClean="0">
                <a:solidFill>
                  <a:schemeClr val="tx1"/>
                </a:solidFill>
              </a:rPr>
              <a:t>( يستخدم أكثر تقنيات المعلومات والاتصالات مناسبة في جمع وتفسير وايصال المعلومات والافكار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5" name="Flowchart: Alternate Process 4"/>
          <p:cNvSpPr/>
          <p:nvPr/>
        </p:nvSpPr>
        <p:spPr>
          <a:xfrm>
            <a:off x="857224" y="5214950"/>
            <a:ext cx="6643734" cy="114300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( يطبق مهارات الجراحة على المريض ) </a:t>
            </a:r>
          </a:p>
          <a:p>
            <a:pPr algn="ctr"/>
            <a:r>
              <a:rPr lang="ar-JO" dirty="0" smtClean="0">
                <a:solidFill>
                  <a:schemeClr val="tx1"/>
                </a:solidFill>
              </a:rPr>
              <a:t>(يستخدم القدرات الابداعية في تنفيذ المجسمات )</a:t>
            </a:r>
            <a:endParaRPr lang="ar-JO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الهدف من الجلسة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JO" sz="2000" b="1" dirty="0" smtClean="0">
                <a:solidFill>
                  <a:schemeClr val="tx1"/>
                </a:solidFill>
              </a:rPr>
              <a:t>توضيح كيفية توصيف المقرر والخبرة الميدانية </a:t>
            </a:r>
            <a:endParaRPr lang="ar-JO" sz="20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ar-JO" dirty="0" smtClean="0"/>
          </a:p>
          <a:p>
            <a:endParaRPr lang="ar-JO" dirty="0" smtClean="0"/>
          </a:p>
          <a:p>
            <a:r>
              <a:rPr lang="ar-JO" dirty="0" smtClean="0"/>
              <a:t>شرح طريقة استخدام وتطبيق نموذج توصيف المقرر والخبرة الميدانية </a:t>
            </a:r>
          </a:p>
          <a:p>
            <a:pPr>
              <a:buNone/>
            </a:pPr>
            <a:endParaRPr lang="ar-JO" dirty="0"/>
          </a:p>
        </p:txBody>
      </p:sp>
      <p:sp>
        <p:nvSpPr>
          <p:cNvPr id="5" name="Smiley Face 4"/>
          <p:cNvSpPr/>
          <p:nvPr/>
        </p:nvSpPr>
        <p:spPr>
          <a:xfrm>
            <a:off x="3000364" y="4643446"/>
            <a:ext cx="2914664" cy="13430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لنذهب الى النماذج المرفقة </a:t>
            </a:r>
            <a:endParaRPr lang="ar-JO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توصيف المقررات الدراسية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JO" dirty="0" smtClean="0"/>
              <a:t>ا</a:t>
            </a:r>
            <a:r>
              <a:rPr lang="ar-JO" sz="1800" b="1" dirty="0" smtClean="0"/>
              <a:t>التخطيط لتقديم ومراقبة جودة المقررات الدراسية </a:t>
            </a:r>
            <a:endParaRPr lang="ar-JO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JO" dirty="0" smtClean="0"/>
              <a:t>يجب أن يقوم المقرر الدراسي بدوره في تنمية القدرات التي يكتسبها الطالبات  في الموقع التعليمي </a:t>
            </a:r>
          </a:p>
          <a:p>
            <a:r>
              <a:rPr lang="ar-JO" dirty="0" smtClean="0"/>
              <a:t>يجب أن تحتوي الخطة على تفاصيل كافية لكي تكون دليلا فعالا للاستاذة </a:t>
            </a:r>
          </a:p>
          <a:p>
            <a:pPr>
              <a:buNone/>
            </a:pP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يجب أن :</a:t>
            </a:r>
            <a:br>
              <a:rPr lang="ar-JO" dirty="0" smtClean="0">
                <a:solidFill>
                  <a:schemeClr val="tx1"/>
                </a:solidFill>
              </a:rPr>
            </a:b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JO" dirty="0" smtClean="0"/>
              <a:t>-</a:t>
            </a:r>
            <a:endParaRPr lang="ar-JO" dirty="0"/>
          </a:p>
        </p:txBody>
      </p:sp>
      <p:sp>
        <p:nvSpPr>
          <p:cNvPr id="4" name="Flowchart: Multidocument 3"/>
          <p:cNvSpPr/>
          <p:nvPr/>
        </p:nvSpPr>
        <p:spPr>
          <a:xfrm>
            <a:off x="5214942" y="2071678"/>
            <a:ext cx="2357454" cy="1857388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أن يعمل أعضاء هيئة التدريس كفريق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5" name="Flowchart: Multidocument 4"/>
          <p:cNvSpPr/>
          <p:nvPr/>
        </p:nvSpPr>
        <p:spPr>
          <a:xfrm>
            <a:off x="1357290" y="2143116"/>
            <a:ext cx="2428892" cy="1857388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أن تبنى المقررات على بعضها البعض وأن تتكامل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6" name="Flowchart: Multidocument 5"/>
          <p:cNvSpPr/>
          <p:nvPr/>
        </p:nvSpPr>
        <p:spPr>
          <a:xfrm>
            <a:off x="4714876" y="4071942"/>
            <a:ext cx="2857520" cy="2357454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أن تكون هناك توازن بين منهجية التخطيط وإقامة المرونة الكافية لأعضاء هيئة التدريس حسب مهاراتهم والقدرة على الاستجابة للطالبات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7" name="Flowchart: Multidocument 6"/>
          <p:cNvSpPr/>
          <p:nvPr/>
        </p:nvSpPr>
        <p:spPr>
          <a:xfrm>
            <a:off x="1071538" y="4500570"/>
            <a:ext cx="2643206" cy="1928826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أن تكون هناك قدرة على متابعة مايحدث وعمل التعديلات الضرورية في البرنامج </a:t>
            </a:r>
            <a:endParaRPr lang="ar-JO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نموذج توصيف المقرر الدراسي </a:t>
            </a:r>
            <a:br>
              <a:rPr lang="ar-JO" dirty="0" smtClean="0">
                <a:solidFill>
                  <a:schemeClr val="tx1"/>
                </a:solidFill>
              </a:rPr>
            </a:b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JO" b="1" dirty="0" smtClean="0">
                <a:solidFill>
                  <a:schemeClr val="tx1"/>
                </a:solidFill>
              </a:rPr>
              <a:t>المؤسسة التعليمية : </a:t>
            </a:r>
          </a:p>
          <a:p>
            <a:r>
              <a:rPr lang="ar-JO" b="1" dirty="0" smtClean="0">
                <a:solidFill>
                  <a:schemeClr val="tx1"/>
                </a:solidFill>
              </a:rPr>
              <a:t>الكلية / القسم : 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ar-JO" dirty="0" smtClean="0"/>
              <a:t>أ- التعريف بالمقرر ومعلومات عامة :</a:t>
            </a:r>
          </a:p>
          <a:p>
            <a:r>
              <a:rPr lang="ar-JO" dirty="0" smtClean="0"/>
              <a:t>ب- الاهداف :</a:t>
            </a:r>
          </a:p>
          <a:p>
            <a:r>
              <a:rPr lang="ar-JO" dirty="0" smtClean="0"/>
              <a:t>ج- وصف المقرر : </a:t>
            </a:r>
          </a:p>
          <a:p>
            <a:r>
              <a:rPr lang="ar-JO" dirty="0" smtClean="0"/>
              <a:t>1- المواضيع المطلوب بحثها وشمولها </a:t>
            </a:r>
          </a:p>
          <a:p>
            <a:r>
              <a:rPr lang="ar-JO" dirty="0" smtClean="0"/>
              <a:t>2- مكونات المقرر </a:t>
            </a:r>
          </a:p>
          <a:p>
            <a:r>
              <a:rPr lang="ar-JO" dirty="0" smtClean="0"/>
              <a:t>3- ساعات دراسية اضافية خاصة </a:t>
            </a:r>
          </a:p>
          <a:p>
            <a:r>
              <a:rPr lang="ar-JO" dirty="0" smtClean="0"/>
              <a:t>4- تطوير نتائج التعلم في نطاقات أو مجالات التعلم لكل مجال من مجالات التعلم الموضحة فيما يلي :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46628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r"/>
            <a:r>
              <a:rPr lang="ar-JO" sz="2400" dirty="0" smtClean="0">
                <a:solidFill>
                  <a:schemeClr val="tx1"/>
                </a:solidFill>
              </a:rPr>
              <a:t>أ- ملخص موجز للمعرفة أو المهارات التي صمم المقرر من اجل تطويرها </a:t>
            </a:r>
            <a:br>
              <a:rPr lang="ar-JO" sz="2400" dirty="0" smtClean="0">
                <a:solidFill>
                  <a:schemeClr val="tx1"/>
                </a:solidFill>
              </a:rPr>
            </a:br>
            <a:r>
              <a:rPr lang="ar-JO" sz="2400" dirty="0" smtClean="0">
                <a:solidFill>
                  <a:schemeClr val="tx1"/>
                </a:solidFill>
              </a:rPr>
              <a:t/>
            </a:r>
            <a:br>
              <a:rPr lang="ar-JO" sz="2400" dirty="0" smtClean="0">
                <a:solidFill>
                  <a:schemeClr val="tx1"/>
                </a:solidFill>
              </a:rPr>
            </a:br>
            <a:r>
              <a:rPr lang="ar-JO" sz="2400" dirty="0" smtClean="0">
                <a:solidFill>
                  <a:schemeClr val="tx1"/>
                </a:solidFill>
              </a:rPr>
              <a:t/>
            </a:r>
            <a:br>
              <a:rPr lang="ar-JO" sz="2400" dirty="0" smtClean="0">
                <a:solidFill>
                  <a:schemeClr val="tx1"/>
                </a:solidFill>
              </a:rPr>
            </a:br>
            <a:r>
              <a:rPr lang="ar-JO" sz="2400" dirty="0" smtClean="0">
                <a:solidFill>
                  <a:schemeClr val="tx1"/>
                </a:solidFill>
              </a:rPr>
              <a:t/>
            </a:r>
            <a:br>
              <a:rPr lang="ar-JO" sz="2400" dirty="0" smtClean="0">
                <a:solidFill>
                  <a:schemeClr val="tx1"/>
                </a:solidFill>
              </a:rPr>
            </a:br>
            <a:r>
              <a:rPr lang="ar-JO" sz="2400" dirty="0" smtClean="0">
                <a:solidFill>
                  <a:schemeClr val="tx1"/>
                </a:solidFill>
              </a:rPr>
              <a:t>ب- وصف استراتيجيات التعليم المطلوب استخدامها لتطوير تلك المعرفة او المهارات </a:t>
            </a:r>
            <a:br>
              <a:rPr lang="ar-JO" sz="2400" dirty="0" smtClean="0">
                <a:solidFill>
                  <a:schemeClr val="tx1"/>
                </a:solidFill>
              </a:rPr>
            </a:br>
            <a:r>
              <a:rPr lang="ar-JO" sz="2400" dirty="0" smtClean="0">
                <a:solidFill>
                  <a:schemeClr val="tx1"/>
                </a:solidFill>
              </a:rPr>
              <a:t/>
            </a:r>
            <a:br>
              <a:rPr lang="ar-JO" sz="2400" dirty="0" smtClean="0">
                <a:solidFill>
                  <a:schemeClr val="tx1"/>
                </a:solidFill>
              </a:rPr>
            </a:br>
            <a:endParaRPr lang="ar-JO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18079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r"/>
            <a:r>
              <a:rPr lang="ar-JO" sz="2400" dirty="0" smtClean="0">
                <a:solidFill>
                  <a:schemeClr val="tx1"/>
                </a:solidFill>
              </a:rPr>
              <a:t>ج- طرق تقييم حصيلة الطلبة المستخدمة في المقرر لتقييم نتائج التعلم : </a:t>
            </a:r>
            <a:br>
              <a:rPr lang="ar-JO" sz="2400" dirty="0" smtClean="0">
                <a:solidFill>
                  <a:schemeClr val="tx1"/>
                </a:solidFill>
              </a:rPr>
            </a:br>
            <a:r>
              <a:rPr lang="ar-JO" sz="2400" dirty="0" smtClean="0">
                <a:solidFill>
                  <a:schemeClr val="tx1"/>
                </a:solidFill>
              </a:rPr>
              <a:t>- المعرفة </a:t>
            </a:r>
            <a:br>
              <a:rPr lang="ar-JO" sz="2400" dirty="0" smtClean="0">
                <a:solidFill>
                  <a:schemeClr val="tx1"/>
                </a:solidFill>
              </a:rPr>
            </a:br>
            <a:r>
              <a:rPr lang="ar-JO" sz="2400" dirty="0" smtClean="0">
                <a:solidFill>
                  <a:schemeClr val="tx1"/>
                </a:solidFill>
              </a:rPr>
              <a:t>- المهارات الادراكية </a:t>
            </a:r>
            <a:br>
              <a:rPr lang="ar-JO" sz="2400" dirty="0" smtClean="0">
                <a:solidFill>
                  <a:schemeClr val="tx1"/>
                </a:solidFill>
              </a:rPr>
            </a:br>
            <a:r>
              <a:rPr lang="ar-JO" sz="2400" dirty="0" smtClean="0">
                <a:solidFill>
                  <a:schemeClr val="tx1"/>
                </a:solidFill>
              </a:rPr>
              <a:t>- مهارات العلاقات مع الاخرين وتحمل المسؤلية </a:t>
            </a:r>
            <a:br>
              <a:rPr lang="ar-JO" sz="2400" dirty="0" smtClean="0">
                <a:solidFill>
                  <a:schemeClr val="tx1"/>
                </a:solidFill>
              </a:rPr>
            </a:br>
            <a:r>
              <a:rPr lang="ar-JO" sz="2400" dirty="0" smtClean="0">
                <a:solidFill>
                  <a:schemeClr val="tx1"/>
                </a:solidFill>
              </a:rPr>
              <a:t>- مهارات الاتصال وتقنية المعلومات والمهارات العددية</a:t>
            </a:r>
            <a:br>
              <a:rPr lang="ar-JO" sz="2400" dirty="0" smtClean="0">
                <a:solidFill>
                  <a:schemeClr val="tx1"/>
                </a:solidFill>
              </a:rPr>
            </a:br>
            <a:r>
              <a:rPr lang="ar-JO" sz="2400" dirty="0" smtClean="0">
                <a:solidFill>
                  <a:schemeClr val="tx1"/>
                </a:solidFill>
              </a:rPr>
              <a:t>المهارات النفسية الحركية ( ان كانت مطلوبة) </a:t>
            </a:r>
            <a:br>
              <a:rPr lang="ar-JO" sz="2400" dirty="0" smtClean="0">
                <a:solidFill>
                  <a:schemeClr val="tx1"/>
                </a:solidFill>
              </a:rPr>
            </a:br>
            <a:r>
              <a:rPr lang="ar-JO" sz="2400" dirty="0" smtClean="0">
                <a:solidFill>
                  <a:schemeClr val="tx1"/>
                </a:solidFill>
              </a:rPr>
              <a:t/>
            </a:r>
            <a:br>
              <a:rPr lang="ar-JO" sz="2400" dirty="0" smtClean="0">
                <a:solidFill>
                  <a:schemeClr val="tx1"/>
                </a:solidFill>
              </a:rPr>
            </a:br>
            <a:r>
              <a:rPr lang="ar-JO" sz="2400" dirty="0" smtClean="0">
                <a:solidFill>
                  <a:schemeClr val="tx1"/>
                </a:solidFill>
              </a:rPr>
              <a:t/>
            </a:r>
            <a:br>
              <a:rPr lang="ar-JO" sz="2400" dirty="0" smtClean="0">
                <a:solidFill>
                  <a:schemeClr val="tx1"/>
                </a:solidFill>
              </a:rPr>
            </a:br>
            <a:r>
              <a:rPr lang="ar-JO" sz="2400" dirty="0" smtClean="0">
                <a:solidFill>
                  <a:schemeClr val="tx1"/>
                </a:solidFill>
              </a:rPr>
              <a:t/>
            </a:r>
            <a:br>
              <a:rPr lang="ar-JO" sz="2400" dirty="0" smtClean="0">
                <a:solidFill>
                  <a:schemeClr val="tx1"/>
                </a:solidFill>
              </a:rPr>
            </a:br>
            <a:r>
              <a:rPr lang="ar-JO" sz="2400" dirty="0" smtClean="0">
                <a:solidFill>
                  <a:schemeClr val="tx1"/>
                </a:solidFill>
              </a:rPr>
              <a:t/>
            </a:r>
            <a:br>
              <a:rPr lang="ar-JO" sz="2400" dirty="0" smtClean="0">
                <a:solidFill>
                  <a:schemeClr val="tx1"/>
                </a:solidFill>
              </a:rPr>
            </a:br>
            <a:endParaRPr lang="ar-JO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JO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ar-JO" sz="3600" dirty="0" smtClean="0">
                <a:latin typeface="Arial" pitchFamily="34" charset="0"/>
                <a:cs typeface="Arial" pitchFamily="34" charset="0"/>
              </a:rPr>
            </a:br>
            <a:r>
              <a:rPr lang="ar-JO" sz="3600" dirty="0" smtClean="0">
                <a:latin typeface="Arial" pitchFamily="34" charset="0"/>
                <a:cs typeface="Arial" pitchFamily="34" charset="0"/>
              </a:rPr>
              <a:t>شعـار البرنامج التدريبي</a:t>
            </a:r>
            <a:br>
              <a:rPr lang="ar-JO" sz="3600" dirty="0" smtClean="0">
                <a:latin typeface="Arial" pitchFamily="34" charset="0"/>
                <a:cs typeface="Arial" pitchFamily="34" charset="0"/>
              </a:rPr>
            </a:br>
            <a:endParaRPr lang="ar-JO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endParaRPr lang="ar-JO" sz="4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ar-JO" sz="4400" b="1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ar-JO" sz="4400" b="1" dirty="0" smtClean="0">
                <a:latin typeface="Arial" pitchFamily="34" charset="0"/>
                <a:cs typeface="Arial" pitchFamily="34" charset="0"/>
              </a:rPr>
            </a:br>
            <a:r>
              <a:rPr lang="ar-JO" sz="4400" b="1" dirty="0" smtClean="0">
                <a:latin typeface="Arial" pitchFamily="34" charset="0"/>
                <a:cs typeface="Arial" pitchFamily="34" charset="0"/>
              </a:rPr>
              <a:t>الأعمال العظيمة لا تؤدي بالقوة بل بالمثابرة </a:t>
            </a:r>
            <a:endParaRPr lang="ar-JO" sz="4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JO" sz="2400" dirty="0" smtClean="0">
                <a:solidFill>
                  <a:schemeClr val="tx1"/>
                </a:solidFill>
              </a:rPr>
              <a:t>نموذج توصيف المقرر الدراسي : </a:t>
            </a:r>
            <a:br>
              <a:rPr lang="ar-JO" sz="2400" dirty="0" smtClean="0">
                <a:solidFill>
                  <a:schemeClr val="tx1"/>
                </a:solidFill>
              </a:rPr>
            </a:br>
            <a:endParaRPr lang="ar-JO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JO" dirty="0" smtClean="0">
                <a:solidFill>
                  <a:schemeClr val="tx1"/>
                </a:solidFill>
              </a:rPr>
              <a:t>د- الدعم المقدم للطلبة : </a:t>
            </a:r>
          </a:p>
          <a:p>
            <a:r>
              <a:rPr lang="ar-JO" dirty="0" smtClean="0">
                <a:solidFill>
                  <a:schemeClr val="tx1"/>
                </a:solidFill>
              </a:rPr>
              <a:t>هـ - مصادر التعلم : </a:t>
            </a:r>
          </a:p>
          <a:p>
            <a:r>
              <a:rPr lang="ar-JO" dirty="0" smtClean="0">
                <a:solidFill>
                  <a:schemeClr val="tx1"/>
                </a:solidFill>
              </a:rPr>
              <a:t>و – المرافق المطلوبة : </a:t>
            </a:r>
          </a:p>
          <a:p>
            <a:r>
              <a:rPr lang="ar-JO" dirty="0" smtClean="0">
                <a:solidFill>
                  <a:schemeClr val="tx1"/>
                </a:solidFill>
              </a:rPr>
              <a:t>ز – تقييم المقرر وعمليات التحسين :</a:t>
            </a:r>
          </a:p>
          <a:p>
            <a:r>
              <a:rPr lang="ar-JO" dirty="0" smtClean="0">
                <a:solidFill>
                  <a:schemeClr val="tx1"/>
                </a:solidFill>
              </a:rPr>
              <a:t>1- استراتيجيات الحصول على تغذية راجعة من جودة التعليم </a:t>
            </a:r>
          </a:p>
          <a:p>
            <a:r>
              <a:rPr lang="ar-JO" dirty="0" smtClean="0">
                <a:solidFill>
                  <a:schemeClr val="tx1"/>
                </a:solidFill>
              </a:rPr>
              <a:t>2- الاستراتيجيات الاخرى المتبعة في تقييم عملية التعليم :</a:t>
            </a:r>
          </a:p>
          <a:p>
            <a:r>
              <a:rPr lang="ar-JO" dirty="0" smtClean="0">
                <a:solidFill>
                  <a:schemeClr val="tx1"/>
                </a:solidFill>
              </a:rPr>
              <a:t>3- عمليات تحسين التعليم :</a:t>
            </a:r>
          </a:p>
          <a:p>
            <a:r>
              <a:rPr lang="ar-JO" dirty="0" smtClean="0">
                <a:solidFill>
                  <a:schemeClr val="tx1"/>
                </a:solidFill>
              </a:rPr>
              <a:t>4- عمليات التحقق من مستويات انجاز الطلبة :</a:t>
            </a:r>
          </a:p>
          <a:p>
            <a:endParaRPr lang="ar-JO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2400" dirty="0" smtClean="0">
                <a:solidFill>
                  <a:schemeClr val="tx1"/>
                </a:solidFill>
              </a:rPr>
              <a:t>نموذج توصيف الخبرة الميدانية : </a:t>
            </a:r>
            <a:br>
              <a:rPr lang="ar-JO" sz="2400" dirty="0" smtClean="0">
                <a:solidFill>
                  <a:schemeClr val="tx1"/>
                </a:solidFill>
              </a:rPr>
            </a:br>
            <a:endParaRPr lang="ar-JO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JO" dirty="0" smtClean="0"/>
              <a:t>تخطيط لتقديم ومراقبة جودة الخبرة الميدانية </a:t>
            </a:r>
          </a:p>
          <a:p>
            <a:r>
              <a:rPr lang="ar-JO" dirty="0" smtClean="0"/>
              <a:t>يجب أن يقوم مقرر الخبرة الميدانية بدوره في تنمية القدرات التي يكتسبها الطلاب في البرنامج التعليمي </a:t>
            </a:r>
          </a:p>
          <a:p>
            <a:r>
              <a:rPr lang="ar-JO" dirty="0" smtClean="0"/>
              <a:t>يجب أن تحتوى الخطة على تفاصيل كافية لكي تكون دليلا فعالا للأستاذة </a:t>
            </a:r>
          </a:p>
          <a:p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2400" dirty="0" smtClean="0">
                <a:solidFill>
                  <a:schemeClr val="tx1"/>
                </a:solidFill>
              </a:rPr>
              <a:t>نموذج توصيف الخبرة الميدانية </a:t>
            </a:r>
            <a:br>
              <a:rPr lang="ar-JO" sz="2400" dirty="0" smtClean="0">
                <a:solidFill>
                  <a:schemeClr val="tx1"/>
                </a:solidFill>
              </a:rPr>
            </a:br>
            <a:endParaRPr lang="ar-JO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ar-JO" dirty="0" smtClean="0"/>
              <a:t>المؤسسة التعليمية : </a:t>
            </a:r>
          </a:p>
          <a:p>
            <a:r>
              <a:rPr lang="ar-JO" dirty="0" smtClean="0"/>
              <a:t>الكلية / القسم : </a:t>
            </a:r>
          </a:p>
          <a:p>
            <a:r>
              <a:rPr lang="ar-JO" dirty="0" smtClean="0"/>
              <a:t>أ – التعريف بمقرر الخبرة الميدانية ومعلوماته : </a:t>
            </a:r>
          </a:p>
          <a:p>
            <a:r>
              <a:rPr lang="ar-JO" dirty="0" smtClean="0"/>
              <a:t>ب – الأهداف : </a:t>
            </a:r>
          </a:p>
          <a:p>
            <a:r>
              <a:rPr lang="ar-JO" dirty="0" smtClean="0"/>
              <a:t>1- موجزة عن مخرجات تعلم الطالبة الرئيسة </a:t>
            </a:r>
          </a:p>
          <a:p>
            <a:r>
              <a:rPr lang="ar-JO" dirty="0" smtClean="0"/>
              <a:t>2- صف بإيجاز أية خططتطوير تحسين لنشاط الخبرة الميدانية :</a:t>
            </a:r>
          </a:p>
          <a:p>
            <a:r>
              <a:rPr lang="ar-JO" dirty="0" smtClean="0"/>
              <a:t>- المعرفة   - المهارات الادراكية   </a:t>
            </a:r>
          </a:p>
          <a:p>
            <a:r>
              <a:rPr lang="ar-JO" dirty="0" smtClean="0"/>
              <a:t>- مهارات التعامل مع الاخرين وتحمل المسؤلية </a:t>
            </a:r>
          </a:p>
          <a:p>
            <a:r>
              <a:rPr lang="ar-JO" dirty="0" smtClean="0"/>
              <a:t>- مهارات التقنية والمهارات العددية </a:t>
            </a:r>
          </a:p>
          <a:p>
            <a:r>
              <a:rPr lang="ar-JO" dirty="0" smtClean="0"/>
              <a:t>- المهارات النفسية والحركية </a:t>
            </a:r>
          </a:p>
          <a:p>
            <a:endParaRPr lang="ar-JO" dirty="0" smtClean="0"/>
          </a:p>
          <a:p>
            <a:endParaRPr lang="ar-JO" dirty="0" smtClean="0"/>
          </a:p>
          <a:p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2400" dirty="0" smtClean="0">
                <a:solidFill>
                  <a:schemeClr val="tx1"/>
                </a:solidFill>
              </a:rPr>
              <a:t>نموذج توصيف الخبرة الميدانية </a:t>
            </a:r>
            <a:br>
              <a:rPr lang="ar-JO" sz="2400" dirty="0" smtClean="0">
                <a:solidFill>
                  <a:schemeClr val="tx1"/>
                </a:solidFill>
              </a:rPr>
            </a:br>
            <a:endParaRPr lang="ar-JO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JO" sz="2000" b="1" dirty="0" smtClean="0">
                <a:solidFill>
                  <a:schemeClr val="tx1"/>
                </a:solidFill>
              </a:rPr>
              <a:t>ج- توصيف أنشطة الخبرة الميدانية :</a:t>
            </a:r>
          </a:p>
          <a:p>
            <a:r>
              <a:rPr lang="ar-JO" sz="2000" b="1" dirty="0" smtClean="0">
                <a:solidFill>
                  <a:schemeClr val="tx1"/>
                </a:solidFill>
              </a:rPr>
              <a:t>1- مرحلة تطبيق الخبرة الميدانية </a:t>
            </a:r>
          </a:p>
          <a:p>
            <a:r>
              <a:rPr lang="ar-JO" sz="2000" b="1" dirty="0" smtClean="0">
                <a:solidFill>
                  <a:schemeClr val="tx1"/>
                </a:solidFill>
              </a:rPr>
              <a:t>2- الهيكل التنظيمي </a:t>
            </a:r>
          </a:p>
          <a:p>
            <a:r>
              <a:rPr lang="ar-JO" sz="2000" b="1" dirty="0" smtClean="0">
                <a:solidFill>
                  <a:schemeClr val="tx1"/>
                </a:solidFill>
              </a:rPr>
              <a:t>3- الانشطة الطلابية </a:t>
            </a:r>
          </a:p>
          <a:p>
            <a:r>
              <a:rPr lang="ar-JO" sz="2000" b="1" dirty="0" smtClean="0">
                <a:solidFill>
                  <a:schemeClr val="tx1"/>
                </a:solidFill>
              </a:rPr>
              <a:t>4- واجبات او تقارير تعدها الطالبة </a:t>
            </a:r>
          </a:p>
          <a:p>
            <a:r>
              <a:rPr lang="ar-JO" sz="2000" b="1" dirty="0" smtClean="0">
                <a:solidFill>
                  <a:schemeClr val="tx1"/>
                </a:solidFill>
              </a:rPr>
              <a:t>5- متابعة الطالبات </a:t>
            </a:r>
          </a:p>
          <a:p>
            <a:r>
              <a:rPr lang="ar-JO" sz="2000" b="1" dirty="0" smtClean="0">
                <a:solidFill>
                  <a:schemeClr val="tx1"/>
                </a:solidFill>
              </a:rPr>
              <a:t>6- مسؤليات الطاقم الاشرافي الميداني </a:t>
            </a:r>
          </a:p>
          <a:p>
            <a:r>
              <a:rPr lang="ar-JO" sz="2000" b="1" dirty="0" smtClean="0">
                <a:solidFill>
                  <a:schemeClr val="tx1"/>
                </a:solidFill>
              </a:rPr>
              <a:t>7- مسؤليات الاشراف الميداني من داخل المؤسسة </a:t>
            </a:r>
          </a:p>
          <a:p>
            <a:r>
              <a:rPr lang="ar-JO" sz="2000" b="1" dirty="0" smtClean="0">
                <a:solidFill>
                  <a:schemeClr val="tx1"/>
                </a:solidFill>
              </a:rPr>
              <a:t>8- اجراءات الارشاد والدعم </a:t>
            </a:r>
          </a:p>
          <a:p>
            <a:endParaRPr lang="ar-JO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JO" dirty="0" smtClean="0">
                <a:solidFill>
                  <a:schemeClr val="tx1"/>
                </a:solidFill>
              </a:rPr>
              <a:t>نموذج توصيف الخبرة الميدانية </a:t>
            </a:r>
            <a:br>
              <a:rPr lang="ar-JO" dirty="0" smtClean="0">
                <a:solidFill>
                  <a:schemeClr val="tx1"/>
                </a:solidFill>
              </a:rPr>
            </a:b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JO" sz="1800" b="1" u="sng" dirty="0" smtClean="0">
                <a:solidFill>
                  <a:schemeClr val="tx1"/>
                </a:solidFill>
              </a:rPr>
              <a:t>د- الدعم المقدم للطالبات : </a:t>
            </a:r>
          </a:p>
          <a:p>
            <a:endParaRPr lang="ar-JO" sz="18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JO" sz="2400" b="1" u="sng" dirty="0" smtClean="0"/>
              <a:t>هـ - تقويم الطالبات :</a:t>
            </a:r>
          </a:p>
          <a:p>
            <a:r>
              <a:rPr lang="ar-JO" sz="2400" dirty="0" smtClean="0"/>
              <a:t>1- أسس التقويم :</a:t>
            </a:r>
          </a:p>
          <a:p>
            <a:endParaRPr lang="ar-JO" sz="2400" dirty="0" smtClean="0"/>
          </a:p>
          <a:p>
            <a:r>
              <a:rPr lang="ar-JO" sz="2400" dirty="0" smtClean="0"/>
              <a:t>2- مسؤليات المشرفين الميدانيين نحو التقويم :</a:t>
            </a:r>
          </a:p>
          <a:p>
            <a:endParaRPr lang="ar-JO" sz="2400" dirty="0" smtClean="0"/>
          </a:p>
          <a:p>
            <a:r>
              <a:rPr lang="ar-JO" sz="2400" dirty="0" smtClean="0"/>
              <a:t>3- المسؤليات الاشرافية لأعضاء هيئة التدريس من داخل المؤسسة نحو التقويم :</a:t>
            </a:r>
          </a:p>
          <a:p>
            <a:endParaRPr lang="ar-JO" sz="2400" dirty="0" smtClean="0"/>
          </a:p>
          <a:p>
            <a:r>
              <a:rPr lang="ar-JO" sz="2400" dirty="0" smtClean="0"/>
              <a:t>4- البت في الاختلافات بين التقويمات 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2800" dirty="0" smtClean="0">
                <a:solidFill>
                  <a:schemeClr val="tx1"/>
                </a:solidFill>
              </a:rPr>
              <a:t>نموذج توصيف الخبرة الميدانية :</a:t>
            </a:r>
            <a:br>
              <a:rPr lang="ar-JO" sz="2800" dirty="0" smtClean="0">
                <a:solidFill>
                  <a:schemeClr val="tx1"/>
                </a:solidFill>
              </a:rPr>
            </a:br>
            <a:endParaRPr lang="ar-JO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JO" dirty="0" smtClean="0"/>
              <a:t>ز- تقييم الخبرة الميدانية :</a:t>
            </a:r>
          </a:p>
          <a:p>
            <a:r>
              <a:rPr lang="ar-JO" u="sng" dirty="0" smtClean="0"/>
              <a:t>1- تدابير تقييم انشطة الخبرة الميدانية من قبل :</a:t>
            </a:r>
          </a:p>
          <a:p>
            <a:r>
              <a:rPr lang="ar-JO" dirty="0" smtClean="0"/>
              <a:t>- الطالبات </a:t>
            </a:r>
          </a:p>
          <a:p>
            <a:r>
              <a:rPr lang="ar-JO" dirty="0" smtClean="0"/>
              <a:t>- الطاقم الاشرافي </a:t>
            </a:r>
          </a:p>
          <a:p>
            <a:r>
              <a:rPr lang="ar-JO" dirty="0" smtClean="0"/>
              <a:t>- الطاقم الاشرافي من أعضاء هيئة التدريس </a:t>
            </a:r>
          </a:p>
          <a:p>
            <a:r>
              <a:rPr lang="ar-JO" dirty="0" smtClean="0"/>
              <a:t>- جهات اخرى </a:t>
            </a:r>
          </a:p>
          <a:p>
            <a:pPr>
              <a:buNone/>
            </a:pPr>
            <a:endParaRPr lang="ar-JO" dirty="0" smtClean="0"/>
          </a:p>
          <a:p>
            <a:r>
              <a:rPr lang="ar-JO" u="sng" dirty="0" smtClean="0"/>
              <a:t>2- توصيف تدابيير التخطيط من اجل المراجعة الدورية والتخطيط لتطويرها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714356"/>
            <a:ext cx="7242048" cy="5429288"/>
          </a:xfr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JO" sz="60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تم بحمد الله </a:t>
            </a:r>
            <a:br>
              <a:rPr lang="ar-JO" sz="60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ar-JO" sz="60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جل سبحانه من لا يسهو </a:t>
            </a:r>
            <a:br>
              <a:rPr lang="ar-JO" sz="60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ar-JO" sz="60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ar-JO" sz="60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</a:br>
            <a:endParaRPr lang="ar-JO" sz="6000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ar-JO" dirty="0" smtClean="0"/>
              <a:t/>
            </a:r>
            <a:br>
              <a:rPr lang="ar-JO" dirty="0" smtClean="0"/>
            </a:br>
            <a:r>
              <a:rPr lang="ar-JO" dirty="0" smtClean="0"/>
              <a:t/>
            </a:r>
            <a:br>
              <a:rPr lang="ar-JO" dirty="0" smtClean="0"/>
            </a:br>
            <a:r>
              <a:rPr lang="ar-JO" dirty="0" smtClean="0"/>
              <a:t/>
            </a:r>
            <a:br>
              <a:rPr lang="ar-JO" dirty="0" smtClean="0"/>
            </a:br>
            <a:r>
              <a:rPr lang="ar-JO" dirty="0" smtClean="0"/>
              <a:t/>
            </a:r>
            <a:br>
              <a:rPr lang="ar-JO" dirty="0" smtClean="0"/>
            </a:b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JO" sz="8000" b="1" dirty="0" smtClean="0">
                <a:latin typeface="Arial" pitchFamily="34" charset="0"/>
                <a:cs typeface="Arial" pitchFamily="34" charset="0"/>
              </a:rPr>
              <a:t>مرحبا بكم</a:t>
            </a:r>
          </a:p>
          <a:p>
            <a:pPr algn="ctr">
              <a:buNone/>
            </a:pPr>
            <a:r>
              <a:rPr lang="ar-JO" sz="8000" b="1" dirty="0" smtClean="0">
                <a:latin typeface="Arial" pitchFamily="34" charset="0"/>
                <a:cs typeface="Arial" pitchFamily="34" charset="0"/>
              </a:rPr>
              <a:t> </a:t>
            </a:r>
            <a:endParaRPr lang="ar-JO" sz="8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un 3"/>
          <p:cNvSpPr/>
          <p:nvPr/>
        </p:nvSpPr>
        <p:spPr>
          <a:xfrm>
            <a:off x="3643306" y="3929066"/>
            <a:ext cx="2000264" cy="1714512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JO" sz="3600" dirty="0" smtClean="0"/>
              <a:t>ماذا يمكن لنا أن نتوقع من البرنامج التدريبي ؟</a:t>
            </a:r>
            <a:endParaRPr lang="ar-JO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ar-JO" dirty="0"/>
          </a:p>
        </p:txBody>
      </p:sp>
      <p:sp>
        <p:nvSpPr>
          <p:cNvPr id="4" name="Oval Callout 3"/>
          <p:cNvSpPr/>
          <p:nvPr/>
        </p:nvSpPr>
        <p:spPr>
          <a:xfrm>
            <a:off x="2786050" y="2357430"/>
            <a:ext cx="4143404" cy="328614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5400" dirty="0" smtClean="0">
                <a:latin typeface="Arial" pitchFamily="34" charset="0"/>
                <a:cs typeface="Arial" pitchFamily="34" charset="0"/>
              </a:rPr>
              <a:t>التوقعات </a:t>
            </a:r>
            <a:endParaRPr lang="ar-JO" sz="5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16200000" flipH="1">
            <a:off x="892943" y="2678901"/>
            <a:ext cx="1643074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JO" dirty="0" smtClean="0">
                <a:solidFill>
                  <a:schemeClr val="tx2"/>
                </a:solidFill>
              </a:rPr>
              <a:t>الأهداف العامة للبرنامج التدريبي </a:t>
            </a:r>
            <a:endParaRPr lang="ar-JO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ar-JO" dirty="0" smtClean="0"/>
              <a:t>1- توضيح المفاهيم والمصطلحات المرتبطة بتوصيف المقررات واعداد التقرير وملف المقرر .</a:t>
            </a:r>
          </a:p>
          <a:p>
            <a:pPr>
              <a:buNone/>
            </a:pPr>
            <a:endParaRPr lang="ar-JO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buNone/>
            </a:pPr>
            <a:r>
              <a:rPr lang="ar-JO" dirty="0" smtClean="0"/>
              <a:t>2- توضيح إرشادات استخدام نماذج توصيف البرامج والمقررات والخبرة الميدانية وتقاريرها .</a:t>
            </a:r>
          </a:p>
          <a:p>
            <a:pPr>
              <a:buNone/>
            </a:pPr>
            <a:endParaRPr lang="ar-JO" dirty="0" smtClean="0"/>
          </a:p>
          <a:p>
            <a:pPr>
              <a:buNone/>
            </a:pPr>
            <a:r>
              <a:rPr lang="ar-JO" dirty="0" smtClean="0"/>
              <a:t>3- التدريب على استخدام وتطبيق نماذج توصيف البرامج والمقررات والخبرة الميدانية وتقاريرها وملف المقرر .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JO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نواتج الدورة التدريبية </a:t>
            </a:r>
            <a:endParaRPr lang="ar-JO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>
              <a:lumMod val="9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ar-JO" dirty="0" smtClean="0"/>
          </a:p>
          <a:p>
            <a:r>
              <a:rPr lang="ar-JO" b="1" dirty="0" smtClean="0"/>
              <a:t>تحديد العلاقة بين توصيف البرنامج وتوصيف المقرر .</a:t>
            </a:r>
          </a:p>
          <a:p>
            <a:r>
              <a:rPr lang="ar-JO" b="1" dirty="0" smtClean="0"/>
              <a:t>استيفاء مصفوفة البرنامج ومصفوفة المقرر .</a:t>
            </a:r>
          </a:p>
          <a:p>
            <a:r>
              <a:rPr lang="ar-JO" b="1" dirty="0" smtClean="0"/>
              <a:t>استيفاء البيانات الأساسية للمقرر من الخطة الدراسية .</a:t>
            </a:r>
          </a:p>
          <a:p>
            <a:r>
              <a:rPr lang="ar-JO" b="1" dirty="0" smtClean="0"/>
              <a:t>تعدد متطلبات الإطار الوطني للمؤهلات لإعتماد البرامج الأكاديمية .</a:t>
            </a:r>
          </a:p>
          <a:p>
            <a:r>
              <a:rPr lang="ar-JO" b="1" dirty="0" smtClean="0"/>
              <a:t>تصيغ مخرجات التعلم بمجالات التعلم المختلفة . </a:t>
            </a:r>
            <a:endParaRPr lang="ar-JO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1253</TotalTime>
  <Words>2100</Words>
  <Application>Microsoft Office PowerPoint</Application>
  <PresentationFormat>On-screen Show (4:3)</PresentationFormat>
  <Paragraphs>409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Opulent</vt:lpstr>
      <vt:lpstr>المملكة العربية السعودية </vt:lpstr>
      <vt:lpstr>البرنامج التدريبي </vt:lpstr>
      <vt:lpstr>توصيف المقرر والخبرة الميدانية </vt:lpstr>
      <vt:lpstr>           إعداد وتقديم   د/ عبير حامد الطحله a.ALTAHELH@YAHOO.COM </vt:lpstr>
      <vt:lpstr> شعـار البرنامج التدريبي </vt:lpstr>
      <vt:lpstr>    </vt:lpstr>
      <vt:lpstr>ماذا يمكن لنا أن نتوقع من البرنامج التدريبي ؟</vt:lpstr>
      <vt:lpstr>الأهداف العامة للبرنامج التدريبي </vt:lpstr>
      <vt:lpstr>نواتج الدورة التدريبية </vt:lpstr>
      <vt:lpstr>نواتج البرنامج التدريبي </vt:lpstr>
      <vt:lpstr>لحظة من فضلكم .....</vt:lpstr>
      <vt:lpstr>رؤية المؤسسة</vt:lpstr>
      <vt:lpstr>التعريف بالإطار الوطني للمؤهلات وعلاقته بتوصيف البرامج التعليمية </vt:lpstr>
      <vt:lpstr>أهمية الإطار الوطني للمؤهلات </vt:lpstr>
      <vt:lpstr>أهيمة الإطار الوطني للمؤهلات </vt:lpstr>
      <vt:lpstr>تحديات واتجاهات حديثة في التعليم العالي  </vt:lpstr>
      <vt:lpstr>العناصر الرئيسية للإطار الوطني  </vt:lpstr>
      <vt:lpstr>      المستويات  يبدأ الاطار الوطني للمؤهلات عند مستوى الالتحاق وبتدريج الى درجة الدكتوراه ، ولا يتضمن دراسات ما بعد الدكتوراه والدرجات الفخرية  </vt:lpstr>
      <vt:lpstr>مسميات المؤهلات</vt:lpstr>
      <vt:lpstr>الساعات المعتمدة  يعد عدد الساعات المعتمدة لكل مقرر مؤشرا على كمية التعليم المتوقعة </vt:lpstr>
      <vt:lpstr>الساعات المعتمدة للبكالوريوس</vt:lpstr>
      <vt:lpstr>ما هي نواتج التعلم المستهدفة ؟</vt:lpstr>
      <vt:lpstr>مخرجات التعلم </vt:lpstr>
      <vt:lpstr>التعلم القائم على النواتج</vt:lpstr>
      <vt:lpstr>أهمية نواتج التعلم </vt:lpstr>
      <vt:lpstr>أهمية نواتج التعلم :</vt:lpstr>
      <vt:lpstr>العلاقة بين نواتج التعلم وعمليات ضمان الجودة </vt:lpstr>
      <vt:lpstr>العلاقة بين نواتج التعلم وعمليات ضمان الجودة في نظام الهيئة الوطنية </vt:lpstr>
      <vt:lpstr>متطلبات الاعتماد </vt:lpstr>
      <vt:lpstr>متطلبات الاعتماد </vt:lpstr>
      <vt:lpstr>كيفية صياغة مخرجات التعلم عن ماذا تجيب ؟؟</vt:lpstr>
      <vt:lpstr>كيفية صياعة مخرجات التعلم التنقيح </vt:lpstr>
      <vt:lpstr>كيفية صياغة مخرجات التعلم </vt:lpstr>
      <vt:lpstr>كيفية صياغة مخرجات التعلم التحقق </vt:lpstr>
      <vt:lpstr>مجالات نواتج التعلم </vt:lpstr>
      <vt:lpstr>مجالات ونواتج التعلم  المعرفة </vt:lpstr>
      <vt:lpstr>مجالات ونواتج التعلم  المهارات الاداراكية </vt:lpstr>
      <vt:lpstr>مجالات ونواتج التعلم  مهارات التعامل مع الاخرين وتحمل المسؤلية  وتشمل القدرة على </vt:lpstr>
      <vt:lpstr>مجالات ونواتج التعلم  مهارات الاتصال وتقنية المعلومات والمهارات العدادية  وتشمل القدرة على : </vt:lpstr>
      <vt:lpstr>مجالات ونواتج التعلم  المهارات الحركية النفسية </vt:lpstr>
      <vt:lpstr>إستخدام مجالات ونواتج التعلم في تخطيط البرامج وتقييم الطلبة </vt:lpstr>
      <vt:lpstr>مثال لنواتج التعلم البرنامج ( بكالوريوس )  بعد الانتهاء من البرنامج تستطيع الطالبة أن:  </vt:lpstr>
      <vt:lpstr>تابع مثال نواتج تعلم البرنامج ( البكالوريوس )  بعد الانتهاء من البرنامج تسطيع الطالبة أن :</vt:lpstr>
      <vt:lpstr>الهدف من الجلسة </vt:lpstr>
      <vt:lpstr>توصيف المقررات الدراسية </vt:lpstr>
      <vt:lpstr>يجب أن : </vt:lpstr>
      <vt:lpstr>نموذج توصيف المقرر الدراسي  </vt:lpstr>
      <vt:lpstr>أ- ملخص موجز للمعرفة أو المهارات التي صمم المقرر من اجل تطويرها     ب- وصف استراتيجيات التعليم المطلوب استخدامها لتطوير تلك المعرفة او المهارات   </vt:lpstr>
      <vt:lpstr>ج- طرق تقييم حصيلة الطلبة المستخدمة في المقرر لتقييم نتائج التعلم :  - المعرفة  - المهارات الادراكية  - مهارات العلاقات مع الاخرين وتحمل المسؤلية  - مهارات الاتصال وتقنية المعلومات والمهارات العددية المهارات النفسية الحركية ( ان كانت مطلوبة)      </vt:lpstr>
      <vt:lpstr>نموذج توصيف المقرر الدراسي :  </vt:lpstr>
      <vt:lpstr>نموذج توصيف الخبرة الميدانية :  </vt:lpstr>
      <vt:lpstr>نموذج توصيف الخبرة الميدانية  </vt:lpstr>
      <vt:lpstr>نموذج توصيف الخبرة الميدانية  </vt:lpstr>
      <vt:lpstr>نموذج توصيف الخبرة الميدانية  </vt:lpstr>
      <vt:lpstr>نموذج توصيف الخبرة الميدانية : </vt:lpstr>
      <vt:lpstr>تم بحمد الله  جل سبحانه من لا يسهو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المملكة العربية السعودية</dc:title>
  <dc:creator>user</dc:creator>
  <cp:lastModifiedBy>user</cp:lastModifiedBy>
  <cp:revision>92</cp:revision>
  <dcterms:created xsi:type="dcterms:W3CDTF">2011-03-18T10:57:15Z</dcterms:created>
  <dcterms:modified xsi:type="dcterms:W3CDTF">2011-03-23T01:52:36Z</dcterms:modified>
</cp:coreProperties>
</file>