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6" r:id="rId2"/>
    <p:sldId id="278" r:id="rId3"/>
    <p:sldId id="257" r:id="rId4"/>
    <p:sldId id="272" r:id="rId5"/>
    <p:sldId id="273" r:id="rId6"/>
    <p:sldId id="274" r:id="rId7"/>
    <p:sldId id="275" r:id="rId8"/>
    <p:sldId id="276" r:id="rId9"/>
    <p:sldId id="277" r:id="rId10"/>
    <p:sldId id="279" r:id="rId11"/>
    <p:sldId id="280" r:id="rId12"/>
    <p:sldId id="281" r:id="rId13"/>
    <p:sldId id="271" r:id="rId14"/>
    <p:sldId id="258" r:id="rId15"/>
    <p:sldId id="261" r:id="rId16"/>
    <p:sldId id="260" r:id="rId17"/>
    <p:sldId id="259" r:id="rId18"/>
    <p:sldId id="262" r:id="rId19"/>
    <p:sldId id="263" r:id="rId20"/>
    <p:sldId id="264" r:id="rId21"/>
    <p:sldId id="265" r:id="rId22"/>
    <p:sldId id="266" r:id="rId23"/>
    <p:sldId id="267" r:id="rId24"/>
    <p:sldId id="269" r:id="rId25"/>
    <p:sldId id="270" r:id="rId26"/>
    <p:sldId id="268"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50" d="100"/>
          <a:sy n="50" d="100"/>
        </p:scale>
        <p:origin x="-1188" y="-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0A1B80EB-037F-4A70-AF12-CEAD162AE40A}" type="datetimeFigureOut">
              <a:rPr lang="ar-SA" smtClean="0"/>
              <a:pPr/>
              <a:t>10/05/38</a:t>
            </a:fld>
            <a:endParaRPr lang="ar-SA"/>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ar-SA"/>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4C4BBB5-63E0-450D-9C86-B615D1ABE863}"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A1B80EB-037F-4A70-AF12-CEAD162AE40A}" type="datetimeFigureOut">
              <a:rPr lang="ar-SA" smtClean="0"/>
              <a:pPr/>
              <a:t>10/05/38</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F4C4BBB5-63E0-450D-9C86-B615D1ABE863}"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0A1B80EB-037F-4A70-AF12-CEAD162AE40A}" type="datetimeFigureOut">
              <a:rPr lang="ar-SA" smtClean="0"/>
              <a:pPr/>
              <a:t>10/05/38</a:t>
            </a:fld>
            <a:endParaRPr lang="ar-SA"/>
          </a:p>
        </p:txBody>
      </p:sp>
      <p:sp>
        <p:nvSpPr>
          <p:cNvPr id="5" name="Footer Placeholder 4"/>
          <p:cNvSpPr>
            <a:spLocks noGrp="1"/>
          </p:cNvSpPr>
          <p:nvPr>
            <p:ph type="ftr" sz="quarter" idx="11"/>
          </p:nvPr>
        </p:nvSpPr>
        <p:spPr>
          <a:xfrm>
            <a:off x="457200" y="6556248"/>
            <a:ext cx="3657600" cy="228600"/>
          </a:xfrm>
        </p:spPr>
        <p:txBody>
          <a:bodyPr/>
          <a:lstStyle>
            <a:extLst/>
          </a:lstStyle>
          <a:p>
            <a:endParaRPr lang="ar-SA"/>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4C4BBB5-63E0-450D-9C86-B615D1ABE863}"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A1B80EB-037F-4A70-AF12-CEAD162AE40A}" type="datetimeFigureOut">
              <a:rPr lang="ar-SA" smtClean="0"/>
              <a:pPr/>
              <a:t>10/05/38</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F4C4BBB5-63E0-450D-9C86-B615D1ABE863}"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0A1B80EB-037F-4A70-AF12-CEAD162AE40A}" type="datetimeFigureOut">
              <a:rPr lang="ar-SA" smtClean="0"/>
              <a:pPr/>
              <a:t>10/05/38</a:t>
            </a:fld>
            <a:endParaRPr lang="ar-SA"/>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ar-SA"/>
          </a:p>
        </p:txBody>
      </p:sp>
      <p:sp>
        <p:nvSpPr>
          <p:cNvPr id="6" name="Slide Number Placeholder 5"/>
          <p:cNvSpPr>
            <a:spLocks noGrp="1"/>
          </p:cNvSpPr>
          <p:nvPr>
            <p:ph type="sldNum" sz="quarter" idx="12"/>
          </p:nvPr>
        </p:nvSpPr>
        <p:spPr>
          <a:xfrm>
            <a:off x="6733952" y="6555112"/>
            <a:ext cx="588336" cy="228600"/>
          </a:xfrm>
        </p:spPr>
        <p:txBody>
          <a:bodyPr/>
          <a:lstStyle>
            <a:extLst/>
          </a:lstStyle>
          <a:p>
            <a:fld id="{F4C4BBB5-63E0-450D-9C86-B615D1ABE863}"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A1B80EB-037F-4A70-AF12-CEAD162AE40A}" type="datetimeFigureOut">
              <a:rPr lang="ar-SA" smtClean="0"/>
              <a:pPr/>
              <a:t>10/05/38</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F4C4BBB5-63E0-450D-9C86-B615D1ABE863}"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A1B80EB-037F-4A70-AF12-CEAD162AE40A}" type="datetimeFigureOut">
              <a:rPr lang="ar-SA" smtClean="0"/>
              <a:pPr/>
              <a:t>10/05/38</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F4C4BBB5-63E0-450D-9C86-B615D1ABE863}"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A1B80EB-037F-4A70-AF12-CEAD162AE40A}" type="datetimeFigureOut">
              <a:rPr lang="ar-SA" smtClean="0"/>
              <a:pPr/>
              <a:t>10/05/38</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F4C4BBB5-63E0-450D-9C86-B615D1ABE863}"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0A1B80EB-037F-4A70-AF12-CEAD162AE40A}" type="datetimeFigureOut">
              <a:rPr lang="ar-SA" smtClean="0"/>
              <a:pPr/>
              <a:t>10/05/38</a:t>
            </a:fld>
            <a:endParaRPr lang="ar-SA"/>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ar-SA"/>
          </a:p>
        </p:txBody>
      </p:sp>
      <p:sp>
        <p:nvSpPr>
          <p:cNvPr id="4" name="Slide Number Placeholder 3"/>
          <p:cNvSpPr>
            <a:spLocks noGrp="1"/>
          </p:cNvSpPr>
          <p:nvPr>
            <p:ph type="sldNum" sz="quarter" idx="12"/>
          </p:nvPr>
        </p:nvSpPr>
        <p:spPr/>
        <p:txBody>
          <a:bodyPr/>
          <a:lstStyle>
            <a:extLst/>
          </a:lstStyle>
          <a:p>
            <a:fld id="{F4C4BBB5-63E0-450D-9C86-B615D1ABE863}"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A1B80EB-037F-4A70-AF12-CEAD162AE40A}" type="datetimeFigureOut">
              <a:rPr lang="ar-SA" smtClean="0"/>
              <a:pPr/>
              <a:t>10/05/38</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F4C4BBB5-63E0-450D-9C86-B615D1ABE863}"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0A1B80EB-037F-4A70-AF12-CEAD162AE40A}" type="datetimeFigureOut">
              <a:rPr lang="ar-SA" smtClean="0"/>
              <a:pPr/>
              <a:t>10/05/38</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F4C4BBB5-63E0-450D-9C86-B615D1ABE863}" type="slidenum">
              <a:rPr lang="ar-SA" smtClean="0"/>
              <a:pPr/>
              <a:t>‹#›</a:t>
            </a:fld>
            <a:endParaRPr lang="ar-SA"/>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0A1B80EB-037F-4A70-AF12-CEAD162AE40A}" type="datetimeFigureOut">
              <a:rPr lang="ar-SA" smtClean="0"/>
              <a:pPr/>
              <a:t>10/05/38</a:t>
            </a:fld>
            <a:endParaRPr lang="ar-SA"/>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ar-SA"/>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4C4BBB5-63E0-450D-9C86-B615D1ABE863}"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857232"/>
            <a:ext cx="7972452" cy="6000768"/>
          </a:xfrm>
        </p:spPr>
        <p:txBody>
          <a:bodyPr/>
          <a:lstStyle/>
          <a:p>
            <a:r>
              <a:rPr lang="ar-SA" sz="3000" dirty="0" smtClean="0">
                <a:solidFill>
                  <a:schemeClr val="tx1"/>
                </a:solidFill>
                <a:latin typeface="+mn-lt"/>
                <a:ea typeface="+mn-ea"/>
                <a:cs typeface="+mn-cs"/>
              </a:rPr>
              <a:t>محاضرة علمية  بعنوان</a:t>
            </a:r>
            <a:br>
              <a:rPr lang="ar-SA" sz="3000" dirty="0" smtClean="0">
                <a:solidFill>
                  <a:schemeClr val="tx1"/>
                </a:solidFill>
                <a:latin typeface="+mn-lt"/>
                <a:ea typeface="+mn-ea"/>
                <a:cs typeface="+mn-cs"/>
              </a:rPr>
            </a:br>
            <a:r>
              <a:rPr lang="ar-SA" sz="2600" dirty="0" smtClean="0">
                <a:solidFill>
                  <a:schemeClr val="tx1"/>
                </a:solidFill>
                <a:latin typeface="+mn-lt"/>
                <a:ea typeface="+mn-ea"/>
                <a:cs typeface="+mn-cs"/>
              </a:rPr>
              <a:t>دور البحث العلمى فى تطوير العملية</a:t>
            </a:r>
            <a:br>
              <a:rPr lang="ar-SA" sz="2600" dirty="0" smtClean="0">
                <a:solidFill>
                  <a:schemeClr val="tx1"/>
                </a:solidFill>
                <a:latin typeface="+mn-lt"/>
                <a:ea typeface="+mn-ea"/>
                <a:cs typeface="+mn-cs"/>
              </a:rPr>
            </a:br>
            <a:r>
              <a:rPr lang="ar-SA" sz="2600" dirty="0" smtClean="0">
                <a:solidFill>
                  <a:schemeClr val="tx1"/>
                </a:solidFill>
                <a:latin typeface="+mn-lt"/>
                <a:ea typeface="+mn-ea"/>
                <a:cs typeface="+mn-cs"/>
              </a:rPr>
              <a:t>التعليمية</a:t>
            </a:r>
            <a:r>
              <a:rPr lang="en-US" sz="3000" dirty="0" smtClean="0">
                <a:solidFill>
                  <a:schemeClr val="tx1"/>
                </a:solidFill>
              </a:rPr>
              <a:t/>
            </a:r>
            <a:br>
              <a:rPr lang="en-US" sz="3000" dirty="0" smtClean="0">
                <a:solidFill>
                  <a:schemeClr val="tx1"/>
                </a:solidFill>
              </a:rPr>
            </a:br>
            <a:r>
              <a:rPr lang="ar-SA" sz="3000" dirty="0" smtClean="0">
                <a:solidFill>
                  <a:schemeClr val="tx1"/>
                </a:solidFill>
              </a:rPr>
              <a:t>مقدم للملتقى العلمى الثانى بكلية العلوم والأداب جامعة </a:t>
            </a:r>
            <a:r>
              <a:rPr lang="ar-SA" sz="2600" dirty="0" smtClean="0">
                <a:solidFill>
                  <a:schemeClr val="tx1"/>
                </a:solidFill>
                <a:latin typeface="+mn-lt"/>
                <a:ea typeface="+mn-ea"/>
                <a:cs typeface="+mn-cs"/>
              </a:rPr>
              <a:t>نجران/شرورة</a:t>
            </a:r>
            <a:r>
              <a:rPr lang="en-US" sz="3000" dirty="0" smtClean="0">
                <a:solidFill>
                  <a:schemeClr val="tx1"/>
                </a:solidFill>
              </a:rPr>
              <a:t/>
            </a:r>
            <a:br>
              <a:rPr lang="en-US" sz="3000" dirty="0" smtClean="0">
                <a:solidFill>
                  <a:schemeClr val="tx1"/>
                </a:solidFill>
              </a:rPr>
            </a:br>
            <a:r>
              <a:rPr lang="ar-SA" sz="3000" dirty="0" smtClean="0">
                <a:solidFill>
                  <a:schemeClr val="tx1"/>
                </a:solidFill>
              </a:rPr>
              <a:t>المنعقد فى الفترة </a:t>
            </a:r>
            <a:r>
              <a:rPr lang="ar-SA" sz="3000" dirty="0" smtClean="0">
                <a:solidFill>
                  <a:schemeClr val="tx1"/>
                </a:solidFill>
              </a:rPr>
              <a:t>من__11/5/1438______</a:t>
            </a:r>
            <a:r>
              <a:rPr lang="ar-SA" sz="3000" dirty="0" err="1" smtClean="0">
                <a:solidFill>
                  <a:schemeClr val="tx1"/>
                </a:solidFill>
              </a:rPr>
              <a:t>الى</a:t>
            </a:r>
            <a:r>
              <a:rPr lang="ar-SA" sz="3000" dirty="0" smtClean="0">
                <a:solidFill>
                  <a:schemeClr val="tx1"/>
                </a:solidFill>
              </a:rPr>
              <a:t> </a:t>
            </a:r>
            <a:r>
              <a:rPr lang="ar-SA" sz="3000" dirty="0" smtClean="0">
                <a:solidFill>
                  <a:schemeClr val="tx1"/>
                </a:solidFill>
              </a:rPr>
              <a:t>_________12/5/1438___</a:t>
            </a:r>
            <a:r>
              <a:rPr lang="en-US" sz="3000" dirty="0" smtClean="0">
                <a:solidFill>
                  <a:schemeClr val="tx1"/>
                </a:solidFill>
              </a:rPr>
              <a:t/>
            </a:r>
            <a:br>
              <a:rPr lang="en-US" sz="3000" dirty="0" smtClean="0">
                <a:solidFill>
                  <a:schemeClr val="tx1"/>
                </a:solidFill>
              </a:rPr>
            </a:br>
            <a:r>
              <a:rPr lang="ar-SA" sz="3000" dirty="0" smtClean="0">
                <a:solidFill>
                  <a:schemeClr val="tx1"/>
                </a:solidFill>
              </a:rPr>
              <a:t>اعداد  *أ/صفية عبدالله الفاضل</a:t>
            </a:r>
            <a:r>
              <a:rPr lang="en-US" sz="3000" dirty="0" smtClean="0">
                <a:solidFill>
                  <a:schemeClr val="tx1"/>
                </a:solidFill>
              </a:rPr>
              <a:t/>
            </a:r>
            <a:br>
              <a:rPr lang="en-US" sz="3000" dirty="0" smtClean="0">
                <a:solidFill>
                  <a:schemeClr val="tx1"/>
                </a:solidFill>
              </a:rPr>
            </a:br>
            <a:r>
              <a:rPr lang="ar-SA" sz="3000" dirty="0" smtClean="0">
                <a:solidFill>
                  <a:schemeClr val="tx1"/>
                </a:solidFill>
              </a:rPr>
              <a:t>ماجستير العلوم فى الاحصاء 2006جامعة الجزيرة كلية العلوم الرياضية والحاسوب *السودان</a:t>
            </a:r>
            <a:r>
              <a:rPr lang="en-US" sz="3000" dirty="0" smtClean="0">
                <a:solidFill>
                  <a:schemeClr val="tx1"/>
                </a:solidFill>
              </a:rPr>
              <a:t/>
            </a:r>
            <a:br>
              <a:rPr lang="en-US" sz="3000" dirty="0" smtClean="0">
                <a:solidFill>
                  <a:schemeClr val="tx1"/>
                </a:solidFill>
              </a:rPr>
            </a:br>
            <a:endParaRPr lang="ar-SA" sz="3000" dirty="0">
              <a:solidFill>
                <a:schemeClr val="tx1"/>
              </a:solidFill>
              <a:latin typeface="+mn-lt"/>
              <a:ea typeface="+mn-ea"/>
              <a:cs typeface="+mn-cs"/>
            </a:endParaRPr>
          </a:p>
        </p:txBody>
      </p:sp>
      <p:sp>
        <p:nvSpPr>
          <p:cNvPr id="3" name="Subtitle 2"/>
          <p:cNvSpPr>
            <a:spLocks noGrp="1"/>
          </p:cNvSpPr>
          <p:nvPr>
            <p:ph type="subTitle" idx="1"/>
          </p:nvPr>
        </p:nvSpPr>
        <p:spPr>
          <a:xfrm>
            <a:off x="914400" y="0"/>
            <a:ext cx="7772400" cy="571480"/>
          </a:xfrm>
        </p:spPr>
        <p:txBody>
          <a:bodyPr>
            <a:normAutofit/>
          </a:bodyPr>
          <a:lstStyle/>
          <a:p>
            <a:pPr marL="411480" indent="-342900">
              <a:spcBef>
                <a:spcPts val="700"/>
              </a:spcBef>
              <a:buFont typeface="Wingdings"/>
              <a:buChar char=""/>
            </a:pPr>
            <a:r>
              <a:rPr lang="ar-SA" sz="3000" dirty="0" smtClean="0"/>
              <a:t>بسم الله الرحم الرحيم </a:t>
            </a:r>
            <a:endParaRPr lang="ar-SA" sz="3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المقدمة </a:t>
            </a:r>
            <a:endParaRPr lang="ar-SA" dirty="0"/>
          </a:p>
        </p:txBody>
      </p:sp>
      <p:sp>
        <p:nvSpPr>
          <p:cNvPr id="3" name="Content Placeholder 2"/>
          <p:cNvSpPr>
            <a:spLocks noGrp="1"/>
          </p:cNvSpPr>
          <p:nvPr>
            <p:ph idx="1"/>
          </p:nvPr>
        </p:nvSpPr>
        <p:spPr/>
        <p:txBody>
          <a:bodyPr/>
          <a:lstStyle/>
          <a:p>
            <a:r>
              <a:rPr lang="ar-SA" dirty="0" smtClean="0"/>
              <a:t>شهد النصف الثانى من القرن العشرين  جهودا مكثفة من اجل الارتقاء بمستوى العملية التعليمية فى المدرسة وامتدت هذه الجهود رأسيا لتشمل الفرد منذ التحاقه برياض الاطفال وحتى بلوغه نهاية السلم التعليمى فى مرحلة التعليم  الجامعى وما بعدها </a:t>
            </a:r>
          </a:p>
          <a:p>
            <a:r>
              <a:rPr lang="ar-SA" dirty="0" smtClean="0"/>
              <a:t>كما امتدت هذه الجهود افيا لتشمل كافة عناصر العملية التعليمية بذءا من المبنى المدرسى ومرافقه  ,المناهج الدراسية وتطويرها ,المعلم واعداده والادراة المدرسية وتحديثها </a:t>
            </a:r>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على الرغم من كل الجهود المبذولة</a:t>
            </a:r>
            <a:endParaRPr lang="ar-SA" dirty="0"/>
          </a:p>
        </p:txBody>
      </p:sp>
      <p:sp>
        <p:nvSpPr>
          <p:cNvPr id="3" name="Content Placeholder 2"/>
          <p:cNvSpPr>
            <a:spLocks noGrp="1"/>
          </p:cNvSpPr>
          <p:nvPr>
            <p:ph idx="1"/>
          </p:nvPr>
        </p:nvSpPr>
        <p:spPr/>
        <p:txBody>
          <a:bodyPr/>
          <a:lstStyle/>
          <a:p>
            <a:pPr>
              <a:buNone/>
            </a:pPr>
            <a:r>
              <a:rPr lang="ar-SA" dirty="0" smtClean="0"/>
              <a:t>كثيرا ما تطرح العديد من التساؤلات التى يصعب الاجابة عنها</a:t>
            </a:r>
          </a:p>
          <a:p>
            <a:pPr>
              <a:buNone/>
            </a:pPr>
            <a:r>
              <a:rPr lang="ar-SA" dirty="0" smtClean="0"/>
              <a:t>حول مخرجات التعليم وجدواه ومستواه ومستقبله</a:t>
            </a:r>
          </a:p>
          <a:p>
            <a:pPr>
              <a:buNone/>
            </a:pPr>
            <a:r>
              <a:rPr lang="ar-SA" dirty="0" smtClean="0"/>
              <a:t>ولان الاجابة عن هذه التساؤلا ت من الاهمية بمكان وحتى لا تترك للاقوال المرسلة كان لابد ان تحاط بسياج من البحث العلمى الرصين لحماية التعليم وتدعيمه وتطويره </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لذا جاءت هذه الدراسة </a:t>
            </a:r>
            <a:endParaRPr lang="ar-SA" dirty="0"/>
          </a:p>
        </p:txBody>
      </p:sp>
      <p:sp>
        <p:nvSpPr>
          <p:cNvPr id="3" name="Content Placeholder 2"/>
          <p:cNvSpPr>
            <a:spLocks noGrp="1"/>
          </p:cNvSpPr>
          <p:nvPr>
            <p:ph idx="1"/>
          </p:nvPr>
        </p:nvSpPr>
        <p:spPr/>
        <p:txBody>
          <a:bodyPr/>
          <a:lstStyle/>
          <a:p>
            <a:r>
              <a:rPr lang="ar-SA" dirty="0" smtClean="0"/>
              <a:t>كواحدة من الدراسات التى تحاول الاجابة عن عدة تساؤلات عن دورالبحث العلمى فى تطوير العملية التعليمية </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اهمية البحث العلمى </a:t>
            </a:r>
            <a:endParaRPr lang="ar-SA" dirty="0"/>
          </a:p>
        </p:txBody>
      </p:sp>
      <p:sp>
        <p:nvSpPr>
          <p:cNvPr id="3" name="Content Placeholder 2"/>
          <p:cNvSpPr>
            <a:spLocks noGrp="1"/>
          </p:cNvSpPr>
          <p:nvPr>
            <p:ph idx="1"/>
          </p:nvPr>
        </p:nvSpPr>
        <p:spPr/>
        <p:txBody>
          <a:bodyPr>
            <a:normAutofit fontScale="92500"/>
          </a:bodyPr>
          <a:lstStyle/>
          <a:p>
            <a:r>
              <a:rPr lang="ar-SA" b="1" dirty="0" smtClean="0"/>
              <a:t>يلعب البحث العلمى دورا اساسيا فى</a:t>
            </a:r>
            <a:r>
              <a:rPr lang="ar-SA" b="1" dirty="0" smtClean="0"/>
              <a:t> تقدم المجتمعات وتطورها </a:t>
            </a:r>
            <a:r>
              <a:rPr lang="ar-SA" b="1" dirty="0" smtClean="0"/>
              <a:t>واصبح الاهتمام به من المقاييس الرئيسية التى تقاس بها حضارة  الشعوب وتقدمها وتعد مؤسسات التعليم العالى مثل الجامعات والمعاهد ومراكز البحوث فى الوطن العربى المنبع الرئيسى الذى  تصدر عنه البحوث العلمية لذا خصصت هذه الجامعات فى تنظيماتها الادارية هيئة ادارية متخصصة تعنى بالبحث العلمى </a:t>
            </a:r>
            <a:r>
              <a:rPr lang="ar-SA" b="1" dirty="0" smtClean="0"/>
              <a:t>ومتابعته وتطويره ودعمه </a:t>
            </a:r>
            <a:r>
              <a:rPr lang="ar-SA" b="1" dirty="0" smtClean="0"/>
              <a:t>من خلال انشاء عمادات البحث العلمى ومراكزالبحوث ويشكل البحث العلمى العمود الفقرى لهذه الجامعات والمراكز وهو من اهم الانشطة العلمية بها</a:t>
            </a:r>
            <a:endParaRPr lang="ar-SA" dirty="0" smtClean="0"/>
          </a:p>
          <a:p>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مصطلحات الدراسة</a:t>
            </a:r>
            <a:endParaRPr lang="ar-SA" dirty="0"/>
          </a:p>
        </p:txBody>
      </p:sp>
      <p:sp>
        <p:nvSpPr>
          <p:cNvPr id="3" name="Content Placeholder 2"/>
          <p:cNvSpPr>
            <a:spLocks noGrp="1"/>
          </p:cNvSpPr>
          <p:nvPr>
            <p:ph idx="1"/>
          </p:nvPr>
        </p:nvSpPr>
        <p:spPr/>
        <p:txBody>
          <a:bodyPr>
            <a:normAutofit fontScale="92500" lnSpcReduction="10000"/>
          </a:bodyPr>
          <a:lstStyle/>
          <a:p>
            <a:r>
              <a:rPr lang="ar-SA" b="1" dirty="0" smtClean="0"/>
              <a:t>التطوير /التجديد</a:t>
            </a:r>
          </a:p>
          <a:p>
            <a:r>
              <a:rPr lang="ar-SA" b="1" dirty="0" smtClean="0"/>
              <a:t>يعني </a:t>
            </a:r>
            <a:r>
              <a:rPr lang="ar-SA" b="1" dirty="0"/>
              <a:t>التطوير بصفة عامة ، الوصول بالمستهدف المرغوب تطويره ، سواء أكان نظاما أم مؤسسة أم برنامجا ... ، إلى أحسن صورة حتى يؤدي الغرض المطلوب منه بكفاءة ، ويحقق ما رسم له من أهداف على أتم وجه ، بطريقة اقتصادية في الوقت و الجهد و التكاليف . الأمر الذي يستدعي تغييرا في شكله و مضمونه ، تغييرا مقصودا ومنظما نحو الأفضل</a:t>
            </a:r>
            <a:r>
              <a:rPr lang="en-US" b="1" dirty="0"/>
              <a:t> </a:t>
            </a:r>
            <a:endParaRPr lang="en-US" b="1" dirty="0" smtClean="0"/>
          </a:p>
          <a:p>
            <a:r>
              <a:rPr lang="ar-SA" dirty="0" smtClean="0"/>
              <a:t>إدخال كل ما ھو جديد ً على العملية التعليمية سواء كان ھذا التجديد نظم أو برامج أو طرق أو نظريات علمية معينة أو سياسات.....إلخ بهدف إحداث تحسين ملموس فى كفاءة الخدمة </a:t>
            </a:r>
            <a:r>
              <a:rPr lang="en-US" b="1" dirty="0" smtClean="0"/>
              <a:t>.</a:t>
            </a:r>
            <a:endParaRPr lang="en-US" dirty="0" smtClean="0"/>
          </a:p>
          <a:p>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مجتمع المعرفة</a:t>
            </a:r>
            <a:endParaRPr lang="ar-SA" dirty="0"/>
          </a:p>
        </p:txBody>
      </p:sp>
      <p:sp>
        <p:nvSpPr>
          <p:cNvPr id="3" name="Content Placeholder 2"/>
          <p:cNvSpPr>
            <a:spLocks noGrp="1"/>
          </p:cNvSpPr>
          <p:nvPr>
            <p:ph idx="1"/>
          </p:nvPr>
        </p:nvSpPr>
        <p:spPr/>
        <p:txBody>
          <a:bodyPr/>
          <a:lstStyle/>
          <a:p>
            <a:r>
              <a:rPr lang="ar-SA" dirty="0" smtClean="0"/>
              <a:t>المجتمع الذى أضحت </a:t>
            </a:r>
            <a:r>
              <a:rPr lang="ar-SA" dirty="0" smtClean="0"/>
              <a:t>فيه المعرفة </a:t>
            </a:r>
            <a:r>
              <a:rPr lang="ar-SA" dirty="0" smtClean="0"/>
              <a:t>أداة أساسية للإنتاج والتقدم وزيادة القدرة التنافسية، ويسهم فى تكوينه وإنمائه البحث العلمى التربوى، من خلال ما يضطلع به من انتاج وتطوير للمعرفة التربوية، وإعداد رأس المال الفكرى، بما يحقق التنمية الإنسانية المستدامة فى كافة مجالاتها داخل المجتمع</a:t>
            </a:r>
          </a:p>
          <a:p>
            <a:endParaRPr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البحث العلمى </a:t>
            </a:r>
            <a:endParaRPr lang="ar-SA" dirty="0"/>
          </a:p>
        </p:txBody>
      </p:sp>
      <p:sp>
        <p:nvSpPr>
          <p:cNvPr id="3" name="Content Placeholder 2"/>
          <p:cNvSpPr>
            <a:spLocks noGrp="1"/>
          </p:cNvSpPr>
          <p:nvPr>
            <p:ph idx="1"/>
          </p:nvPr>
        </p:nvSpPr>
        <p:spPr/>
        <p:txBody>
          <a:bodyPr>
            <a:normAutofit/>
          </a:bodyPr>
          <a:lstStyle/>
          <a:p>
            <a:r>
              <a:rPr lang="ar-SA" b="1" dirty="0"/>
              <a:t> هو السعي المنظم لفهم الظاهرة التربوية موضع الدراسة، واستجلاء العلاقات المتداخلة وتفسيرها، بهدف إثراء المعرفة التربوية، وتحديد وصياغة السياسة التعليمية، وإيجاد حلول علمية للمشكلات التي تواجه الممارسات التربوية وصولا إلى التطوير التربوى المنشود، بغية الإسهام الفعال فى استيعاب وإنتاج ونشر وتطبيق المعرفة التربوية التى تمثل متطلباً أساسياً  لتكوين مجتمع المعرفة.ويتضح من التعريف ان البحث التربوى هو بحث علمى فى مجال التربية</a:t>
            </a:r>
            <a:endParaRPr lang="en-US" dirty="0" smtClean="0"/>
          </a:p>
          <a:p>
            <a:endParaRPr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المشرفين التربويين </a:t>
            </a:r>
            <a:endParaRPr lang="ar-SA" dirty="0"/>
          </a:p>
        </p:txBody>
      </p:sp>
      <p:sp>
        <p:nvSpPr>
          <p:cNvPr id="3" name="Content Placeholder 2"/>
          <p:cNvSpPr>
            <a:spLocks noGrp="1"/>
          </p:cNvSpPr>
          <p:nvPr>
            <p:ph idx="1"/>
          </p:nvPr>
        </p:nvSpPr>
        <p:spPr/>
        <p:txBody>
          <a:bodyPr/>
          <a:lstStyle/>
          <a:p>
            <a:r>
              <a:rPr lang="ar-SA" b="1" dirty="0"/>
              <a:t>المشرفين التربويين</a:t>
            </a:r>
            <a:r>
              <a:rPr lang="en-US" b="1" dirty="0"/>
              <a:t>[1]</a:t>
            </a:r>
            <a:endParaRPr lang="en-US" dirty="0"/>
          </a:p>
          <a:p>
            <a:r>
              <a:rPr lang="ar-SA" b="1" dirty="0"/>
              <a:t>المسئولين عن توجيه المعلمين وارشادهم الى الطرائق المختلفة فى التدريس والتعليم والذين يتم تعيينهم من قبل الادارات التربوية</a:t>
            </a:r>
            <a:endParaRPr lang="en-US" dirty="0"/>
          </a:p>
          <a:p>
            <a:endParaRPr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العملية التعليمية </a:t>
            </a:r>
            <a:endParaRPr lang="ar-SA" dirty="0"/>
          </a:p>
        </p:txBody>
      </p:sp>
      <p:sp>
        <p:nvSpPr>
          <p:cNvPr id="3" name="Content Placeholder 2"/>
          <p:cNvSpPr>
            <a:spLocks noGrp="1"/>
          </p:cNvSpPr>
          <p:nvPr>
            <p:ph idx="1"/>
          </p:nvPr>
        </p:nvSpPr>
        <p:spPr/>
        <p:txBody>
          <a:bodyPr>
            <a:normAutofit/>
          </a:bodyPr>
          <a:lstStyle/>
          <a:p>
            <a:r>
              <a:rPr lang="ar-SA" b="1" dirty="0"/>
              <a:t>قصد بالعملية التعليمية الإجراءات والنشاطات التي تحدث داخل الفصل الدراسي والتي تهدف إلى إكساب المتعلمين معرفة نظرية أو مهارة عملية أو اتجاهات إيجابية، فهي نظام معرفي يتكون من مدخلات ومعالجة ومخرجات، فالمدخلات هم المتعلمين والمعالجة هي العملية التنسيقية للتنظيم المعلومات وفهمها وتفسيرها وإيجاد العلاقة بينها وربطها بالمعلومات السابقة،إما المخرجات فتتمثل في تخريج طلبة أكفاء متعلمين.</a:t>
            </a:r>
            <a:endParaRPr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مشكلة الدراسة </a:t>
            </a:r>
            <a:endParaRPr lang="ar-SA" dirty="0"/>
          </a:p>
        </p:txBody>
      </p:sp>
      <p:sp>
        <p:nvSpPr>
          <p:cNvPr id="3" name="Content Placeholder 2"/>
          <p:cNvSpPr>
            <a:spLocks noGrp="1"/>
          </p:cNvSpPr>
          <p:nvPr>
            <p:ph idx="1"/>
          </p:nvPr>
        </p:nvSpPr>
        <p:spPr/>
        <p:txBody>
          <a:bodyPr/>
          <a:lstStyle/>
          <a:p>
            <a:r>
              <a:rPr lang="ar-SA" b="1" dirty="0"/>
              <a:t>لما كانت مراحل التعليم بمختلف انواعها هى الاساس الذى تبنى عليه ثروة هذه الامة وهى العدة والعتاد للمستقبل جاءت مشكلة هذه الدراسة متمثلة فى  التعرف على دور البحوث العلمية فى تطوير العملية التعليمية ذلك من عن طريق طرح السؤال </a:t>
            </a:r>
            <a:endParaRPr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الحمد لله والصلاة والسلام على رسول الله محمد بن عبدالله </a:t>
            </a:r>
            <a:endParaRPr lang="ar-SA" dirty="0"/>
          </a:p>
        </p:txBody>
      </p:sp>
      <p:sp>
        <p:nvSpPr>
          <p:cNvPr id="3" name="Content Placeholder 2"/>
          <p:cNvSpPr>
            <a:spLocks noGrp="1"/>
          </p:cNvSpPr>
          <p:nvPr>
            <p:ph idx="1"/>
          </p:nvPr>
        </p:nvSpPr>
        <p:spPr/>
        <p:txBody>
          <a:bodyPr/>
          <a:lstStyle/>
          <a:p>
            <a:r>
              <a:rPr lang="ar-SA" dirty="0" smtClean="0"/>
              <a:t> النبي  العربى الأمي المعلم الأول الذى لا ينطق عن الهوى </a:t>
            </a:r>
          </a:p>
          <a:p>
            <a:r>
              <a:rPr lang="ar-SA" dirty="0" smtClean="0"/>
              <a:t>أعظم قائد عرفه التأريخ والمربى القدوة والمنارة الذى  اصفاه ربه قال تعالى (وانك لعلى خلق عظيم )</a:t>
            </a:r>
          </a:p>
          <a:p>
            <a:endParaRPr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السؤال المحورى للدراسة </a:t>
            </a:r>
            <a:endParaRPr lang="ar-SA" dirty="0"/>
          </a:p>
        </p:txBody>
      </p:sp>
      <p:sp>
        <p:nvSpPr>
          <p:cNvPr id="3" name="Content Placeholder 2"/>
          <p:cNvSpPr>
            <a:spLocks noGrp="1"/>
          </p:cNvSpPr>
          <p:nvPr>
            <p:ph idx="1"/>
          </p:nvPr>
        </p:nvSpPr>
        <p:spPr/>
        <p:txBody>
          <a:bodyPr/>
          <a:lstStyle/>
          <a:p>
            <a:r>
              <a:rPr lang="ar-SA" b="1" dirty="0"/>
              <a:t>ما دور البحوث العلمية في تطوير العملية التعليمية  التربوية في مراحل التعليم المختلفة ؟</a:t>
            </a:r>
            <a:endParaRPr lang="en-US" dirty="0"/>
          </a:p>
          <a:p>
            <a:r>
              <a:rPr lang="ar-SA" dirty="0" smtClean="0"/>
              <a:t>وتتفرع منه عدة اسئلة فرعية كلاتى</a:t>
            </a:r>
            <a:endParaRPr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اسئلة الدراسة </a:t>
            </a:r>
            <a:endParaRPr lang="ar-SA" dirty="0"/>
          </a:p>
        </p:txBody>
      </p:sp>
      <p:sp>
        <p:nvSpPr>
          <p:cNvPr id="3" name="Content Placeholder 2"/>
          <p:cNvSpPr>
            <a:spLocks noGrp="1"/>
          </p:cNvSpPr>
          <p:nvPr>
            <p:ph idx="1"/>
          </p:nvPr>
        </p:nvSpPr>
        <p:spPr/>
        <p:txBody>
          <a:bodyPr>
            <a:normAutofit lnSpcReduction="10000"/>
          </a:bodyPr>
          <a:lstStyle/>
          <a:p>
            <a:r>
              <a:rPr lang="ar-SA" b="1" dirty="0"/>
              <a:t>/ هل تقع مسئولية  تطوير العملية التعليمية على البحث العلمى فقط ام ان هناك وسائل اخرى لاحداث عملية </a:t>
            </a:r>
            <a:r>
              <a:rPr lang="ar-SA" b="1" dirty="0" smtClean="0"/>
              <a:t>التطوير؟؟</a:t>
            </a:r>
          </a:p>
          <a:p>
            <a:r>
              <a:rPr lang="ar-SA" b="1" dirty="0" smtClean="0"/>
              <a:t> ما </a:t>
            </a:r>
            <a:r>
              <a:rPr lang="ar-SA" b="1" dirty="0"/>
              <a:t>هى الثمار التى حققها البحث العلمى لتطوير العملية </a:t>
            </a:r>
            <a:r>
              <a:rPr lang="ar-SA" b="1" dirty="0" smtClean="0"/>
              <a:t>التعليمية؟؟</a:t>
            </a:r>
          </a:p>
          <a:p>
            <a:r>
              <a:rPr lang="ar-SA" b="1" dirty="0" smtClean="0"/>
              <a:t>/ كيف يغطى البحث العلمى العملية التعليمية  بالدراسة؟؟</a:t>
            </a:r>
          </a:p>
          <a:p>
            <a:r>
              <a:rPr lang="ar-SA" b="1" dirty="0" smtClean="0"/>
              <a:t>ما هى اراء المشرفين التربويين وتقديرهم لاهمية البحث العلمى ودوره فى دعم تطوير العملية التعليمية؟؟</a:t>
            </a:r>
          </a:p>
          <a:p>
            <a:r>
              <a:rPr lang="ar-SA" b="1" dirty="0"/>
              <a:t>5/ما هى الاجراءات اللازمة  لتفعيل دور البحث العلمى فى تطوير العملية </a:t>
            </a:r>
            <a:r>
              <a:rPr lang="ar-SA" b="1" dirty="0" smtClean="0"/>
              <a:t>التعليمية؟؟</a:t>
            </a:r>
            <a:endParaRPr lang="en-US" dirty="0"/>
          </a:p>
          <a:p>
            <a:endParaRPr lang="ar-SA" dirty="0" smtClean="0"/>
          </a:p>
          <a:p>
            <a:endParaRPr lang="en-US" dirty="0"/>
          </a:p>
          <a:p>
            <a:endParaRPr lang="ar-S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فرضيات الدراسة</a:t>
            </a:r>
            <a:endParaRPr lang="ar-SA" dirty="0"/>
          </a:p>
        </p:txBody>
      </p:sp>
      <p:sp>
        <p:nvSpPr>
          <p:cNvPr id="3" name="Content Placeholder 2"/>
          <p:cNvSpPr>
            <a:spLocks noGrp="1"/>
          </p:cNvSpPr>
          <p:nvPr>
            <p:ph idx="1"/>
          </p:nvPr>
        </p:nvSpPr>
        <p:spPr/>
        <p:txBody>
          <a:bodyPr>
            <a:normAutofit/>
          </a:bodyPr>
          <a:lstStyle/>
          <a:p>
            <a:r>
              <a:rPr lang="ar-SA" b="1" dirty="0"/>
              <a:t>/ يقع العبء </a:t>
            </a:r>
            <a:r>
              <a:rPr lang="ar-SA" b="1" dirty="0" smtClean="0"/>
              <a:t>الأكبر </a:t>
            </a:r>
            <a:r>
              <a:rPr lang="ar-SA" b="1" dirty="0"/>
              <a:t>فى تطوير العملية التعليمية على البحث العلمى </a:t>
            </a:r>
            <a:r>
              <a:rPr lang="ar-SA" b="1" dirty="0" smtClean="0"/>
              <a:t>فقط</a:t>
            </a:r>
          </a:p>
          <a:p>
            <a:r>
              <a:rPr lang="ar-SA" b="1" dirty="0"/>
              <a:t>2/  تتباين التغطية التى يوم بها البحث العلمى   بتباين  الهدف من التطوير والمستهدف بالتطوير داخل </a:t>
            </a:r>
            <a:r>
              <a:rPr lang="ar-SA" b="1" dirty="0" smtClean="0"/>
              <a:t>المنظومة </a:t>
            </a:r>
            <a:r>
              <a:rPr lang="ar-SA" b="1" dirty="0"/>
              <a:t>التعليمية </a:t>
            </a:r>
            <a:endParaRPr lang="en-US" dirty="0"/>
          </a:p>
          <a:p>
            <a:r>
              <a:rPr lang="ar-SA" b="1" dirty="0"/>
              <a:t>3/ تتدرج السبل لتفعيل دور البحث العلمى من </a:t>
            </a:r>
            <a:r>
              <a:rPr lang="ar-SA" b="1" dirty="0" smtClean="0"/>
              <a:t>أعلى </a:t>
            </a:r>
            <a:r>
              <a:rPr lang="ar-SA" b="1" dirty="0"/>
              <a:t>المستويات الادارية فى العملية التعليمية الى </a:t>
            </a:r>
            <a:r>
              <a:rPr lang="ar-SA" b="1" dirty="0" smtClean="0"/>
              <a:t>أن </a:t>
            </a:r>
            <a:r>
              <a:rPr lang="ar-SA" b="1" dirty="0"/>
              <a:t>تصل الى المستفيدين</a:t>
            </a:r>
            <a:endParaRPr lang="en-US" dirty="0"/>
          </a:p>
          <a:p>
            <a:endParaRPr lang="ar-S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اهمية الدراسة</a:t>
            </a:r>
            <a:endParaRPr lang="ar-SA" dirty="0"/>
          </a:p>
        </p:txBody>
      </p:sp>
      <p:sp>
        <p:nvSpPr>
          <p:cNvPr id="3" name="Content Placeholder 2"/>
          <p:cNvSpPr>
            <a:spLocks noGrp="1"/>
          </p:cNvSpPr>
          <p:nvPr>
            <p:ph idx="1"/>
          </p:nvPr>
        </p:nvSpPr>
        <p:spPr/>
        <p:txBody>
          <a:bodyPr>
            <a:normAutofit/>
          </a:bodyPr>
          <a:lstStyle/>
          <a:p>
            <a:r>
              <a:rPr lang="ar-SA" b="1">
                <a:solidFill>
                  <a:srgbClr val="FF0000"/>
                </a:solidFill>
              </a:rPr>
              <a:t>تنبع </a:t>
            </a:r>
            <a:r>
              <a:rPr lang="ar-SA" b="1" smtClean="0">
                <a:solidFill>
                  <a:srgbClr val="FF0000"/>
                </a:solidFill>
              </a:rPr>
              <a:t>أهمية </a:t>
            </a:r>
            <a:r>
              <a:rPr lang="ar-SA" b="1" dirty="0"/>
              <a:t>هذه الدراسة </a:t>
            </a:r>
            <a:r>
              <a:rPr lang="ar-SA" b="1"/>
              <a:t>من </a:t>
            </a:r>
            <a:r>
              <a:rPr lang="ar-SA" b="1" smtClean="0"/>
              <a:t>أهمية </a:t>
            </a:r>
            <a:r>
              <a:rPr lang="ar-SA" b="1" dirty="0"/>
              <a:t>الموضوع الذى تناولته بالتحليل </a:t>
            </a:r>
            <a:r>
              <a:rPr lang="ar-SA" b="1"/>
              <a:t>والتقصى </a:t>
            </a:r>
            <a:r>
              <a:rPr lang="ar-SA" b="1" smtClean="0"/>
              <a:t>الأ </a:t>
            </a:r>
            <a:r>
              <a:rPr lang="ar-SA" b="1"/>
              <a:t>وهو </a:t>
            </a:r>
            <a:r>
              <a:rPr lang="ar-SA" b="1" smtClean="0"/>
              <a:t>إبراز </a:t>
            </a:r>
            <a:r>
              <a:rPr lang="ar-SA" b="1" dirty="0" smtClean="0"/>
              <a:t>وتسليط </a:t>
            </a:r>
            <a:r>
              <a:rPr lang="ar-SA" b="1" dirty="0"/>
              <a:t>الضوء على </a:t>
            </a:r>
            <a:r>
              <a:rPr lang="ar-SA" b="1" dirty="0">
                <a:solidFill>
                  <a:srgbClr val="FF0000"/>
                </a:solidFill>
              </a:rPr>
              <a:t>الدور</a:t>
            </a:r>
            <a:r>
              <a:rPr lang="ar-SA" b="1" dirty="0"/>
              <a:t> </a:t>
            </a:r>
            <a:r>
              <a:rPr lang="ar-SA" b="1" dirty="0">
                <a:solidFill>
                  <a:srgbClr val="FF0000"/>
                </a:solidFill>
              </a:rPr>
              <a:t>الذى يلعبه البحث العلمى فى تطوير العملية التعليمية</a:t>
            </a:r>
            <a:r>
              <a:rPr lang="ar-SA" b="1" dirty="0"/>
              <a:t> </a:t>
            </a:r>
            <a:r>
              <a:rPr lang="ar-SA" b="1" smtClean="0"/>
              <a:t>من أجل </a:t>
            </a:r>
            <a:r>
              <a:rPr lang="ar-SA" b="1" dirty="0" smtClean="0"/>
              <a:t>رفع مستوى جودة وكفاءة العملية التعليمية فى مختلف مراحل التعليم  </a:t>
            </a:r>
            <a:r>
              <a:rPr lang="ar-SA" b="1" dirty="0" smtClean="0">
                <a:solidFill>
                  <a:srgbClr val="FF0000"/>
                </a:solidFill>
              </a:rPr>
              <a:t>وتحسين جودة الخدمة  التربوية والتعليمية </a:t>
            </a:r>
            <a:r>
              <a:rPr lang="ar-SA" b="1" dirty="0" smtClean="0"/>
              <a:t>المقدمة فيها اضافة </a:t>
            </a:r>
            <a:r>
              <a:rPr lang="ar-SA" b="1"/>
              <a:t>الى </a:t>
            </a:r>
            <a:r>
              <a:rPr lang="ar-SA" b="1" smtClean="0"/>
              <a:t>إمكانية الاستفادة </a:t>
            </a:r>
            <a:r>
              <a:rPr lang="ar-SA" b="1" dirty="0"/>
              <a:t>التربويين وصانعى القرار من توصيات الدراسة لتطبيق السبل التى توجه اليها الدراسة لتفعيل دور البحث العلمى فى تطوير العملية التعليمية</a:t>
            </a:r>
            <a:endParaRPr lang="en-US" dirty="0"/>
          </a:p>
          <a:p>
            <a:endParaRPr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منهجية الدراسة</a:t>
            </a:r>
            <a:endParaRPr lang="ar-SA" dirty="0"/>
          </a:p>
        </p:txBody>
      </p:sp>
      <p:sp>
        <p:nvSpPr>
          <p:cNvPr id="3" name="Content Placeholder 2"/>
          <p:cNvSpPr>
            <a:spLocks noGrp="1"/>
          </p:cNvSpPr>
          <p:nvPr>
            <p:ph idx="1"/>
          </p:nvPr>
        </p:nvSpPr>
        <p:spPr/>
        <p:txBody>
          <a:bodyPr>
            <a:normAutofit lnSpcReduction="10000"/>
          </a:bodyPr>
          <a:lstStyle/>
          <a:p>
            <a:r>
              <a:rPr lang="ar-SA" b="1" dirty="0"/>
              <a:t>منهجية الدراسة</a:t>
            </a:r>
            <a:endParaRPr lang="en-US" dirty="0"/>
          </a:p>
          <a:p>
            <a:r>
              <a:rPr lang="ar-SA" b="1" dirty="0"/>
              <a:t>تبنت الدراسة المنهج الوصفى </a:t>
            </a:r>
            <a:r>
              <a:rPr lang="ar-SA" b="1" dirty="0" smtClean="0"/>
              <a:t>التحليلى(اطار نظرى ) </a:t>
            </a:r>
            <a:r>
              <a:rPr lang="ar-SA" b="1" dirty="0"/>
              <a:t>عن طريق مراجعة </a:t>
            </a:r>
            <a:r>
              <a:rPr lang="ar-SA" b="1" dirty="0" smtClean="0"/>
              <a:t>الأدبيات </a:t>
            </a:r>
            <a:r>
              <a:rPr lang="ar-SA" b="1" dirty="0"/>
              <a:t>السابقة </a:t>
            </a:r>
            <a:r>
              <a:rPr lang="ar-SA" b="1" dirty="0" smtClean="0"/>
              <a:t>وإستقاء المعلومات </a:t>
            </a:r>
            <a:r>
              <a:rPr lang="ar-SA" b="1" dirty="0"/>
              <a:t>من </a:t>
            </a:r>
            <a:r>
              <a:rPr lang="ar-SA" b="1" dirty="0" smtClean="0"/>
              <a:t>المراجع </a:t>
            </a:r>
            <a:r>
              <a:rPr lang="ar-SA" b="1" dirty="0"/>
              <a:t>التى  </a:t>
            </a:r>
            <a:r>
              <a:rPr lang="ar-SA" b="1" dirty="0" smtClean="0"/>
              <a:t>أثارت </a:t>
            </a:r>
            <a:r>
              <a:rPr lang="ar-SA" b="1" dirty="0"/>
              <a:t>الموضوع بالنقاش والتحليل لتقديم عرض للدور الذى يقوم به البحث العلمى فى تطوير العملية التعليمية  من خلال وضع عدة </a:t>
            </a:r>
            <a:r>
              <a:rPr lang="ar-SA" b="1" dirty="0" smtClean="0"/>
              <a:t>أسئلة </a:t>
            </a:r>
            <a:r>
              <a:rPr lang="ar-SA" b="1" dirty="0"/>
              <a:t>والبحث عن </a:t>
            </a:r>
            <a:r>
              <a:rPr lang="ar-SA" b="1" dirty="0" smtClean="0"/>
              <a:t>إجابة </a:t>
            </a:r>
            <a:r>
              <a:rPr lang="ar-SA" b="1" dirty="0"/>
              <a:t>محددة لها ضمن مجموعة بحوث ومقالات علمية </a:t>
            </a:r>
            <a:r>
              <a:rPr lang="ar-SA" b="1" dirty="0" smtClean="0"/>
              <a:t>منشورة ذلك شمل جميع أسئلة الدراسة ماعدا السؤال الخاص بالتغطية الفعلية للبحث العلمى لجوانب العملية التعليمية بالدراسة حيث أُستخدم الإطار الميدانى </a:t>
            </a:r>
            <a:endParaRPr lang="en-US" dirty="0"/>
          </a:p>
          <a:p>
            <a:endParaRPr lang="ar-S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حدود الدراسة</a:t>
            </a:r>
            <a:endParaRPr lang="ar-SA" dirty="0"/>
          </a:p>
        </p:txBody>
      </p:sp>
      <p:sp>
        <p:nvSpPr>
          <p:cNvPr id="3" name="Content Placeholder 2"/>
          <p:cNvSpPr>
            <a:spLocks noGrp="1"/>
          </p:cNvSpPr>
          <p:nvPr>
            <p:ph idx="1"/>
          </p:nvPr>
        </p:nvSpPr>
        <p:spPr/>
        <p:txBody>
          <a:bodyPr/>
          <a:lstStyle/>
          <a:p>
            <a:r>
              <a:rPr lang="ar-SA" dirty="0"/>
              <a:t>تلتزم الدراسة بالحدود الآتية:</a:t>
            </a:r>
            <a:endParaRPr lang="en-US" b="1" dirty="0"/>
          </a:p>
          <a:p>
            <a:r>
              <a:rPr lang="ar-SA" dirty="0"/>
              <a:t>الحدود الموضوعية: اقتصرت الدراسة فى حدودها الموضوعية على تقديم  </a:t>
            </a:r>
            <a:r>
              <a:rPr lang="ar-SA" dirty="0" smtClean="0"/>
              <a:t>إجابات </a:t>
            </a:r>
            <a:r>
              <a:rPr lang="ar-SA" dirty="0"/>
              <a:t>سريعة لعدة </a:t>
            </a:r>
            <a:r>
              <a:rPr lang="ar-SA" dirty="0" smtClean="0"/>
              <a:t>أسئلة </a:t>
            </a:r>
            <a:r>
              <a:rPr lang="ar-SA" dirty="0"/>
              <a:t>تخص </a:t>
            </a:r>
            <a:r>
              <a:rPr lang="ar-SA" dirty="0" smtClean="0"/>
              <a:t>أهمية </a:t>
            </a:r>
            <a:r>
              <a:rPr lang="ar-SA" dirty="0"/>
              <a:t>دور البحث العلمى فى تطوير العملية التعليمية والسبل لتفعيل  ذلك</a:t>
            </a:r>
            <a:endParaRPr lang="en-US" dirty="0"/>
          </a:p>
          <a:p>
            <a:r>
              <a:rPr lang="ar-SA" dirty="0"/>
              <a:t>الحدود الزمانية :تتبع مقالات ودراسات فى الفترة بين( </a:t>
            </a:r>
            <a:r>
              <a:rPr lang="ar-SA" dirty="0" smtClean="0"/>
              <a:t>1996</a:t>
            </a:r>
            <a:r>
              <a:rPr lang="ar-SA" b="1" dirty="0" smtClean="0"/>
              <a:t>-2016)</a:t>
            </a:r>
            <a:endParaRPr lang="ar-S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الاطار النظرى للدراسة </a:t>
            </a:r>
            <a:endParaRPr lang="ar-SA" dirty="0"/>
          </a:p>
        </p:txBody>
      </p:sp>
      <p:sp>
        <p:nvSpPr>
          <p:cNvPr id="3" name="Content Placeholder 2"/>
          <p:cNvSpPr>
            <a:spLocks noGrp="1"/>
          </p:cNvSpPr>
          <p:nvPr>
            <p:ph idx="1"/>
          </p:nvPr>
        </p:nvSpPr>
        <p:spPr/>
        <p:txBody>
          <a:bodyPr/>
          <a:lstStyle/>
          <a:p>
            <a:r>
              <a:rPr lang="ar-SA" b="1" dirty="0" smtClean="0"/>
              <a:t> نشط بعض الباحثين في اتجاهات متعددة لتطوير العملية التعليمية وكانت ثمرة  هذه البحوث العديد من النظريات العلمية الحديثة مثل نظرية الذكاءات المتعددة(هاوارد جاردنر</a:t>
            </a:r>
            <a:r>
              <a:rPr lang="ar-SA" dirty="0" smtClean="0"/>
              <a:t> 1983</a:t>
            </a:r>
            <a:r>
              <a:rPr lang="ar-SA" b="1" dirty="0" smtClean="0"/>
              <a:t>)</a:t>
            </a:r>
            <a:r>
              <a:rPr lang="ar-SA" dirty="0" smtClean="0"/>
              <a:t>تلك النظرية التى تجيب على سؤال هام وهو كيف يمكن أن نضمن النجاح الأكاديمى لجميع الطلبة وليس فقط لعدد ضئيل منهم والتى إنطوت على التحول من التركيز على كم يمتلك الفرد من الذكاء الى التركيز على أى نوع من الذكاء يمتلك الفرد وهذا لب التطوير التربوى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الذكاءات المتعددة تابع ثمرات البحث العلمى </a:t>
            </a:r>
            <a:endParaRPr lang="ar-SA" dirty="0"/>
          </a:p>
        </p:txBody>
      </p:sp>
      <p:sp>
        <p:nvSpPr>
          <p:cNvPr id="3" name="Content Placeholder 2"/>
          <p:cNvSpPr>
            <a:spLocks noGrp="1"/>
          </p:cNvSpPr>
          <p:nvPr>
            <p:ph idx="1"/>
          </p:nvPr>
        </p:nvSpPr>
        <p:spPr/>
        <p:txBody>
          <a:bodyPr/>
          <a:lstStyle/>
          <a:p>
            <a:r>
              <a:rPr lang="ar-SA" dirty="0" smtClean="0"/>
              <a:t>الذكاء اللغوى </a:t>
            </a:r>
          </a:p>
          <a:p>
            <a:r>
              <a:rPr lang="ar-SA" dirty="0" smtClean="0"/>
              <a:t>الذكاء الرياضى / المنطقى</a:t>
            </a:r>
          </a:p>
          <a:p>
            <a:r>
              <a:rPr lang="ar-SA" dirty="0" smtClean="0"/>
              <a:t>الذكاء الجسمى /حركى </a:t>
            </a:r>
          </a:p>
          <a:p>
            <a:r>
              <a:rPr lang="ar-SA" dirty="0" smtClean="0"/>
              <a:t>الذكاء الموسيقى </a:t>
            </a:r>
          </a:p>
          <a:p>
            <a:r>
              <a:rPr lang="ar-SA" dirty="0" smtClean="0"/>
              <a:t>إجتماعى </a:t>
            </a:r>
          </a:p>
          <a:p>
            <a:r>
              <a:rPr lang="ar-SA" dirty="0" smtClean="0"/>
              <a:t>شخصى </a:t>
            </a:r>
          </a:p>
          <a:p>
            <a:r>
              <a:rPr lang="ar-SA" dirty="0" smtClean="0"/>
              <a:t>بصرى /مكانى </a:t>
            </a:r>
          </a:p>
          <a:p>
            <a:r>
              <a:rPr lang="ar-SA" dirty="0" smtClean="0"/>
              <a:t>وكل هذه الذكاءات يمكن إستخدامها فى إكساب المعرفة (معلومات +مهارات)للفرد</a:t>
            </a:r>
          </a:p>
          <a:p>
            <a:endParaRPr lang="ar-SA"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ثمرات البحث العلمى  ...تابع </a:t>
            </a:r>
            <a:endParaRPr lang="ar-SA" dirty="0"/>
          </a:p>
        </p:txBody>
      </p:sp>
      <p:sp>
        <p:nvSpPr>
          <p:cNvPr id="3" name="Content Placeholder 2"/>
          <p:cNvSpPr>
            <a:spLocks noGrp="1"/>
          </p:cNvSpPr>
          <p:nvPr>
            <p:ph idx="1"/>
          </p:nvPr>
        </p:nvSpPr>
        <p:spPr/>
        <p:txBody>
          <a:bodyPr>
            <a:normAutofit fontScale="92500"/>
          </a:bodyPr>
          <a:lstStyle/>
          <a:p>
            <a:r>
              <a:rPr lang="ar-SA" b="1" u="sng" dirty="0" smtClean="0"/>
              <a:t>/التركيز على المتعلم</a:t>
            </a:r>
            <a:r>
              <a:rPr lang="ar-SA" b="1" dirty="0" smtClean="0"/>
              <a:t> تعميم فكرة جعل الطالب في مركز النظام التعليمي هذه الفكرة التي كانت خلال العشرية الماضية وراء العديد من البحوث و المؤلفات و التي تناولت مواضيع من مثل موضوع الوصاية , تفريد المساعدة, العمل الشخصي للتلميذ ، إتقان التعلم ... </a:t>
            </a:r>
            <a:endParaRPr lang="en-US" dirty="0" smtClean="0"/>
          </a:p>
          <a:p>
            <a:r>
              <a:rPr lang="ar-SA" b="1" dirty="0" smtClean="0"/>
              <a:t>التربية الفارقة </a:t>
            </a:r>
            <a:endParaRPr lang="en-US" dirty="0" smtClean="0"/>
          </a:p>
          <a:p>
            <a:r>
              <a:rPr lang="ar-SA" b="1" dirty="0" smtClean="0"/>
              <a:t>يقود الاتجاه المتمركز على المتعلم وبشكل تلقائي, إلى العناية بالخصوصيات و الفروق الفردية و بالتاريخ الشخصي و الاجتماعي للتلميذ . كما يقود إلى العناية بتنويع أساليب التعلم وتوجيهها لتلائم تلك الخصوصيات .</a:t>
            </a:r>
            <a:endParaRPr lang="en-US" dirty="0" smtClean="0"/>
          </a:p>
          <a:p>
            <a:endParaRPr lang="ar-S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ثمرات البحث العلمى </a:t>
            </a:r>
            <a:endParaRPr lang="ar-SA" dirty="0"/>
          </a:p>
        </p:txBody>
      </p:sp>
      <p:sp>
        <p:nvSpPr>
          <p:cNvPr id="3" name="Content Placeholder 2"/>
          <p:cNvSpPr>
            <a:spLocks noGrp="1"/>
          </p:cNvSpPr>
          <p:nvPr>
            <p:ph idx="1"/>
          </p:nvPr>
        </p:nvSpPr>
        <p:spPr/>
        <p:txBody>
          <a:bodyPr/>
          <a:lstStyle/>
          <a:p>
            <a:r>
              <a:rPr lang="ar-SA" dirty="0" smtClean="0"/>
              <a:t>التربية الفارقة ادت الى  ظهور </a:t>
            </a:r>
          </a:p>
          <a:p>
            <a:r>
              <a:rPr lang="ar-SA" b="1" dirty="0" smtClean="0"/>
              <a:t>التعلم الذاتي ؛</a:t>
            </a:r>
            <a:r>
              <a:rPr lang="en-US" b="1" dirty="0" smtClean="0"/>
              <a:t> </a:t>
            </a:r>
            <a:br>
              <a:rPr lang="en-US" b="1" dirty="0" smtClean="0"/>
            </a:br>
            <a:r>
              <a:rPr lang="en-US" b="1" dirty="0" smtClean="0"/>
              <a:t>- </a:t>
            </a:r>
            <a:r>
              <a:rPr lang="ar-SA" b="1" dirty="0" smtClean="0"/>
              <a:t>التعلم بالاكتشاف</a:t>
            </a:r>
            <a:endParaRPr lang="en-US" dirty="0" smtClean="0"/>
          </a:p>
          <a:p>
            <a:r>
              <a:rPr lang="ar-SA" b="1" dirty="0" smtClean="0"/>
              <a:t>التعلم الاتقانى ، و الذي يقوم على السماح للتلاميذ المتأخرين دراسيا بأن يدرسوا حسب ما يحتاجونه من وقت </a:t>
            </a:r>
          </a:p>
          <a:p>
            <a:endParaRPr lang="en-US" dirty="0" smtClean="0"/>
          </a:p>
          <a:p>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مقدمة </a:t>
            </a:r>
            <a:endParaRPr lang="ar-SA" dirty="0"/>
          </a:p>
        </p:txBody>
      </p:sp>
      <p:sp>
        <p:nvSpPr>
          <p:cNvPr id="3" name="Content Placeholder 2"/>
          <p:cNvSpPr>
            <a:spLocks noGrp="1"/>
          </p:cNvSpPr>
          <p:nvPr>
            <p:ph idx="1"/>
          </p:nvPr>
        </p:nvSpPr>
        <p:spPr/>
        <p:txBody>
          <a:bodyPr>
            <a:normAutofit/>
          </a:bodyPr>
          <a:lstStyle/>
          <a:p>
            <a:r>
              <a:rPr lang="ar-SA" dirty="0" smtClean="0"/>
              <a:t>التعليم هو قاطرة التنمية فى أى مجتمع من المجتمعات البشرية </a:t>
            </a:r>
          </a:p>
          <a:p>
            <a:r>
              <a:rPr lang="ar-SA" dirty="0" smtClean="0"/>
              <a:t>هذه العبارة أصبحت مسلمة لجميع التربويين فى شتىى أنحاء العالم ولكن على الرغم من  المغزى  الواضح لهذه العبارة للجميع  الا ان  الصراخات مازالت </a:t>
            </a:r>
            <a:r>
              <a:rPr lang="ar-SA" dirty="0" smtClean="0"/>
              <a:t>تتعالى بمعاناة التعليم </a:t>
            </a:r>
            <a:r>
              <a:rPr lang="ar-SA" dirty="0" smtClean="0"/>
              <a:t>من شتى صنوف المشاكل والعقبات والصعوبات التى تعيق قيامه </a:t>
            </a:r>
            <a:r>
              <a:rPr lang="ar-SA" dirty="0" smtClean="0"/>
              <a:t>بهذا الدور التنموى الخطير</a:t>
            </a:r>
            <a:endParaRPr lang="ar-S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smtClean="0"/>
              <a:t>المعارف أم المفاهيم تابع ثمرات البحث</a:t>
            </a:r>
            <a:endParaRPr lang="ar-SA"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ar-SA" b="1" dirty="0" smtClean="0"/>
              <a:t>أصبحت المفاهيم تمثل العمود الفقرى فى المواد الدراسية</a:t>
            </a:r>
            <a:endParaRPr lang="en-US" dirty="0" smtClean="0"/>
          </a:p>
          <a:p>
            <a:r>
              <a:rPr lang="ar-SA" b="1" dirty="0" smtClean="0"/>
              <a:t>إن نجاح أعمال بريت- ماري بات ( 1997</a:t>
            </a:r>
            <a:r>
              <a:rPr lang="en-US" b="1" dirty="0" smtClean="0"/>
              <a:t> - Britt-Mari Bath ) </a:t>
            </a:r>
            <a:r>
              <a:rPr lang="ar-SA" b="1" dirty="0" smtClean="0"/>
              <a:t>يشهد على هذا الاهتمام الحالي بالتركيز على المفاهيم , و التي تقترح استراتيجيات لتجنب بقاء الفصل حبيس الأمثلة المدرسية المكررة وأنشطة التطبيق الروتينية</a:t>
            </a:r>
            <a:r>
              <a:rPr lang="en-US" b="1" dirty="0" smtClean="0"/>
              <a:t> . </a:t>
            </a:r>
            <a:r>
              <a:rPr lang="ar-SA" b="1" dirty="0" smtClean="0"/>
              <a:t>لكن ما ينبغي التذكير به هنا ، هو أن تعلم المفاهيم ينبغي أن يتم بموازاة مع تعلم أسلوب حل المشكلات , إذ لا يتعلق الأمر فقط بإكساب التلاميذ كيفية حل المشكلات بل يتعلق أيضا بتعليمهم كيفية طرح الأسئلة وصياغة المشكلات</a:t>
            </a:r>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smtClean="0"/>
              <a:t>تحويل المدارس إلى مؤسسات </a:t>
            </a:r>
            <a:br>
              <a:rPr lang="ar-SA" b="1" smtClean="0"/>
            </a:br>
            <a:endParaRPr lang="ar-SA" dirty="0"/>
          </a:p>
        </p:txBody>
      </p:sp>
      <p:sp>
        <p:nvSpPr>
          <p:cNvPr id="3" name="Content Placeholder 2"/>
          <p:cNvSpPr>
            <a:spLocks noGrp="1"/>
          </p:cNvSpPr>
          <p:nvPr>
            <p:ph idx="1"/>
          </p:nvPr>
        </p:nvSpPr>
        <p:spPr/>
        <p:txBody>
          <a:bodyPr>
            <a:normAutofit fontScale="85000" lnSpcReduction="10000"/>
          </a:bodyPr>
          <a:lstStyle/>
          <a:p>
            <a:r>
              <a:rPr lang="ar-SA" dirty="0" smtClean="0"/>
              <a:t>نشطت الكثير من الدراسات فيما يخص الأطراف الأخرى للعملية التعليمية فظهرت البحوث العلمية التى تنادى ب</a:t>
            </a:r>
          </a:p>
          <a:p>
            <a:r>
              <a:rPr lang="ar-SA" b="1" dirty="0" smtClean="0"/>
              <a:t>حتى تتمكن الادارة  ، من ضبط الجودة في جميع الأعمال و المهام المدرسية ، لان المدرسة بوضعها الحالى  يصعب تطبيق أسلوب إدارة الجودة فيها ، كما يصعب تقييم أدائها تقييما شاملا</a:t>
            </a:r>
            <a:r>
              <a:rPr lang="en-US" b="1" dirty="0" smtClean="0"/>
              <a:t> .</a:t>
            </a:r>
            <a:endParaRPr lang="en-US" dirty="0" smtClean="0"/>
          </a:p>
          <a:p>
            <a:r>
              <a:rPr lang="ar-SA" b="1" dirty="0" smtClean="0"/>
              <a:t>الإدارة المدرسية وقيادة التطوير</a:t>
            </a:r>
          </a:p>
          <a:p>
            <a:r>
              <a:rPr lang="ar-SA" b="1" dirty="0" smtClean="0"/>
              <a:t>تغيير النظر إلى العملية الإدارية ، باعتبارها ليست مجرد تسيير للأعمال أو ممارسة للسلطة ، بل هي عملية قيادة في المقام الأول. بما يكتسبه الإداري من قدرة على تحفيز الآخرين للاندماج في العمل التربوي و تحقيق أهداف المؤسسة التعليمية</a:t>
            </a:r>
            <a:r>
              <a:rPr lang="en-US" b="1" dirty="0" smtClean="0"/>
              <a:t> .</a:t>
            </a:r>
            <a:br>
              <a:rPr lang="en-US" b="1" dirty="0" smtClean="0"/>
            </a:br>
            <a:endParaRPr lang="ar-S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t>إحداث مشروع المؤسسة</a:t>
            </a:r>
            <a:endParaRPr lang="ar-SA" dirty="0"/>
          </a:p>
        </p:txBody>
      </p:sp>
      <p:sp>
        <p:nvSpPr>
          <p:cNvPr id="3" name="Content Placeholder 2"/>
          <p:cNvSpPr>
            <a:spLocks noGrp="1"/>
          </p:cNvSpPr>
          <p:nvPr>
            <p:ph idx="1"/>
          </p:nvPr>
        </p:nvSpPr>
        <p:spPr/>
        <p:txBody>
          <a:bodyPr/>
          <a:lstStyle/>
          <a:p>
            <a:r>
              <a:rPr lang="en-US" b="1" dirty="0" smtClean="0"/>
              <a:t>.</a:t>
            </a:r>
            <a:endParaRPr lang="ar-SA" b="1" dirty="0" smtClean="0"/>
          </a:p>
          <a:p>
            <a:r>
              <a:rPr lang="ar-SA" b="1" dirty="0" smtClean="0"/>
              <a:t>إن مشروع المؤسسة خطة منظمة متناسقة العناصر ، يتعاون على تنفيذها فريق تربوي (مجموعة عمل ) مشكل من أعضاء من هيئة التدريس و الإدارة و أولياء أمور التلاميذ ( وفي بعض الحالات من التلاميذ أنفسهم ) و بعض المهنيين من المنطقة ، بإشراف مدير المؤسسة وتوجيه منه . يعملون من خلال جملة من الأنشطة المتمحورة حول موضوع رئيسي واحد وتستهدف تحقيق جملة من الأهداف التربوية </a:t>
            </a:r>
            <a:endParaRPr lang="ar-S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dirty="0"/>
          </a:p>
        </p:txBody>
      </p:sp>
      <p:sp>
        <p:nvSpPr>
          <p:cNvPr id="3" name="Content Placeholder 2"/>
          <p:cNvSpPr>
            <a:spLocks noGrp="1"/>
          </p:cNvSpPr>
          <p:nvPr>
            <p:ph idx="1"/>
          </p:nvPr>
        </p:nvSpPr>
        <p:spPr/>
        <p:txBody>
          <a:bodyPr/>
          <a:lstStyle/>
          <a:p>
            <a:r>
              <a:rPr lang="ar-SA" b="1" dirty="0" smtClean="0"/>
              <a:t>ولمعرفة كيف يتناول  البحث العلمى   المسائل التعليمية بالدراسة والتحليل كان لابد من </a:t>
            </a:r>
            <a:r>
              <a:rPr lang="ar-SA" dirty="0" smtClean="0"/>
              <a:t>تصنيف البحوث التربوية رغم ما يتسم به التصنيف من اغراق في تبسيط الحقيقة  حيث ان هناك محاولات عديدة لتصنيف البحوث التربوية، نستدعي منها اثنين</a:t>
            </a:r>
          </a:p>
          <a:p>
            <a:endParaRPr lang="ar-S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i="1" dirty="0" smtClean="0"/>
              <a:t>: تبني التصنيف على مرامي وأهداف البحوث </a:t>
            </a:r>
            <a:r>
              <a:rPr lang="en-US" b="1" i="1" dirty="0" smtClean="0"/>
              <a:t/>
            </a:r>
            <a:br>
              <a:rPr lang="en-US" b="1" i="1" dirty="0" smtClean="0"/>
            </a:br>
            <a:endParaRPr lang="ar-SA" dirty="0"/>
          </a:p>
        </p:txBody>
      </p:sp>
      <p:sp>
        <p:nvSpPr>
          <p:cNvPr id="3" name="Content Placeholder 2"/>
          <p:cNvSpPr>
            <a:spLocks noGrp="1"/>
          </p:cNvSpPr>
          <p:nvPr>
            <p:ph idx="1"/>
          </p:nvPr>
        </p:nvSpPr>
        <p:spPr/>
        <p:txBody>
          <a:bodyPr>
            <a:normAutofit fontScale="92500" lnSpcReduction="10000"/>
          </a:bodyPr>
          <a:lstStyle/>
          <a:p>
            <a:pPr rtl="0" fontAlgn="base"/>
            <a:r>
              <a:rPr lang="ar-SA" dirty="0" smtClean="0"/>
              <a:t>لهذه الأنواع من البحوث آثارا إما مباشرة أو غير مباشرة في تحديث التعليم والتعلم وتسفر جهودها عن  </a:t>
            </a:r>
            <a:endParaRPr lang="en-US" dirty="0" smtClean="0"/>
          </a:p>
          <a:p>
            <a:pPr rtl="0" fontAlgn="base"/>
            <a:r>
              <a:rPr lang="ar-SA" dirty="0" smtClean="0"/>
              <a:t>بحوث علمية نظرية: تهدف إلى التوصل إلى معلومات جديدة عن الظواهر التعليمية </a:t>
            </a:r>
            <a:endParaRPr lang="en-US" dirty="0" smtClean="0"/>
          </a:p>
          <a:p>
            <a:pPr rtl="0" fontAlgn="base"/>
            <a:r>
              <a:rPr lang="ar-SA" dirty="0" smtClean="0"/>
              <a:t>بحوث تخطيطية: تهدف إلى تشخيص مسار التعليم وتقويم النظم التعليمية، كما تهدف إلى وضع خطط وبرامج التعليم </a:t>
            </a:r>
            <a:endParaRPr lang="en-US" dirty="0" smtClean="0"/>
          </a:p>
          <a:p>
            <a:pPr rtl="0" fontAlgn="base"/>
            <a:r>
              <a:rPr lang="ar-SA" dirty="0" smtClean="0"/>
              <a:t> بحوث وسيطة: اهدفها إدخال التغيير في محتويات التعليم وطرقه وتقنياته</a:t>
            </a:r>
            <a:endParaRPr lang="en-US" dirty="0" smtClean="0"/>
          </a:p>
          <a:p>
            <a:pPr rtl="0" fontAlgn="base"/>
            <a:r>
              <a:rPr lang="ar-SA" dirty="0" smtClean="0"/>
              <a:t> بحوث العمل: وهدفها تغيير العملية التعليمية عن طريق تغيير في سلوك الممارس لمهنة التعليم، فتكون نتيجة الإنجاز (إنجاز الدرس) مردودية أوفر وبأقل كلفة ممكنة في الجهد والوقت</a:t>
            </a:r>
            <a:endParaRPr lang="en-US" dirty="0" smtClean="0"/>
          </a:p>
          <a:p>
            <a:endParaRPr lang="ar-S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
            </a:r>
            <a:br>
              <a:rPr lang="ar-SA" dirty="0" smtClean="0"/>
            </a:br>
            <a:r>
              <a:rPr lang="ar-SA" dirty="0" smtClean="0"/>
              <a:t> </a:t>
            </a:r>
            <a:r>
              <a:rPr lang="ar-SA" b="1" i="1" dirty="0" smtClean="0"/>
              <a:t>الثانى</a:t>
            </a:r>
            <a:r>
              <a:rPr lang="en-US" b="1" i="1" dirty="0" smtClean="0"/>
              <a:t/>
            </a:r>
            <a:br>
              <a:rPr lang="en-US" b="1" i="1" dirty="0" smtClean="0"/>
            </a:br>
            <a:r>
              <a:rPr lang="ar-SA" b="1" i="1" dirty="0" smtClean="0"/>
              <a:t>على اساس الاسباب الدافعة الى اجرائه</a:t>
            </a:r>
            <a:endParaRPr lang="ar-SA" dirty="0"/>
          </a:p>
        </p:txBody>
      </p:sp>
      <p:sp>
        <p:nvSpPr>
          <p:cNvPr id="3" name="Content Placeholder 2"/>
          <p:cNvSpPr>
            <a:spLocks noGrp="1"/>
          </p:cNvSpPr>
          <p:nvPr>
            <p:ph idx="1"/>
          </p:nvPr>
        </p:nvSpPr>
        <p:spPr/>
        <p:txBody>
          <a:bodyPr/>
          <a:lstStyle/>
          <a:p>
            <a:pPr rtl="0" fontAlgn="base"/>
            <a:r>
              <a:rPr lang="ar-SA" b="1" i="1" dirty="0" smtClean="0"/>
              <a:t>بحوث رجعية: تؤكد أن النظم التعليمية الماضية كانت أحسن من النظم التعليمية القائمة، فهي إذن تعبر عن رغبة في استحضار الماضي</a:t>
            </a:r>
            <a:endParaRPr lang="en-US" b="1" i="1" dirty="0" smtClean="0"/>
          </a:p>
          <a:p>
            <a:pPr rtl="0" fontAlgn="base"/>
            <a:r>
              <a:rPr lang="ar-SA" b="1" i="1" dirty="0" smtClean="0"/>
              <a:t> بحوث محافظة: الرضى التام عن النظام التعليمي القائم وتبريره</a:t>
            </a:r>
            <a:endParaRPr lang="en-US" b="1" i="1" dirty="0" smtClean="0"/>
          </a:p>
          <a:p>
            <a:pPr rtl="0" fontAlgn="base"/>
            <a:r>
              <a:rPr lang="ar-SA" b="1" i="1" dirty="0" smtClean="0"/>
              <a:t> بحوث استنكارية: تنتقد النظم الحالية مما يؤدي إلى تشخيص مشكلاتها دون اقتراح البديل بحوث مستقبلية: تعبر عن</a:t>
            </a:r>
            <a:r>
              <a:rPr lang="en-US" b="1" i="1" dirty="0" smtClean="0"/>
              <a:t>.</a:t>
            </a:r>
            <a:r>
              <a:rPr lang="ar-SA" b="1" i="1" dirty="0" smtClean="0"/>
              <a:t>بحوث خلاقة: تقترح خلق نظم تعليمية بديلة، مع اقتراح سبل إقامتها وتطويره</a:t>
            </a:r>
            <a:endParaRPr lang="en-US" b="1" i="1" dirty="0" smtClean="0"/>
          </a:p>
          <a:p>
            <a:endParaRPr lang="ar-SA"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 </a:t>
            </a:r>
            <a:r>
              <a:rPr lang="ar-SA" sz="4400" b="1" dirty="0" smtClean="0"/>
              <a:t>اجريت العديد من الدراسات التى تعنى بالاجراءات الفعلية لتفعيل مقومات البحث التربوى</a:t>
            </a:r>
            <a:endParaRPr lang="ar-SA" sz="4400" dirty="0"/>
          </a:p>
        </p:txBody>
      </p:sp>
      <p:sp>
        <p:nvSpPr>
          <p:cNvPr id="3" name="Content Placeholder 2"/>
          <p:cNvSpPr>
            <a:spLocks noGrp="1"/>
          </p:cNvSpPr>
          <p:nvPr>
            <p:ph idx="1"/>
          </p:nvPr>
        </p:nvSpPr>
        <p:spPr/>
        <p:txBody>
          <a:bodyPr/>
          <a:lstStyle/>
          <a:p>
            <a:r>
              <a:rPr lang="ar-SA" dirty="0" smtClean="0"/>
              <a:t>منها دراسة بعنوان تفعيل مقومات البحث التربوى فى جامعةالقصيم على ضوء متطلبات مجتمع المعرفة رؤية مستقبلية </a:t>
            </a:r>
            <a:r>
              <a:rPr lang="ar-SA" b="1" dirty="0" smtClean="0"/>
              <a:t>د. على عبد الرءوف محمد نصاراستاذ مشارك أصول التربية كلية التربيةجامعة القصيم</a:t>
            </a:r>
            <a:endParaRPr lang="en-US" dirty="0" smtClean="0"/>
          </a:p>
          <a:p>
            <a:r>
              <a:rPr lang="ar-SA" dirty="0" smtClean="0"/>
              <a:t>كان المحور الرابع فى هذه الدراسة يبحث رأى الخبراء فى الاجراءات اللازمة لتفعيل البحث العلمى حيث اختار 21من اعضاء هيئة التدريس ما بين استاذ واستاذ مساعد ووضع الباحث  30عبارة ليتم ترتيبها حسب الاولوية من قبل الخبراء </a:t>
            </a:r>
            <a:endParaRPr lang="ar-SA"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حيث حصلت العبارة الخاصة </a:t>
            </a:r>
            <a:endParaRPr lang="ar-SA" dirty="0"/>
          </a:p>
        </p:txBody>
      </p:sp>
      <p:sp>
        <p:nvSpPr>
          <p:cNvPr id="3" name="Content Placeholder 2"/>
          <p:cNvSpPr>
            <a:spLocks noGrp="1"/>
          </p:cNvSpPr>
          <p:nvPr>
            <p:ph idx="1"/>
          </p:nvPr>
        </p:nvSpPr>
        <p:spPr/>
        <p:txBody>
          <a:bodyPr/>
          <a:lstStyle/>
          <a:p>
            <a:r>
              <a:rPr lang="ar-SA" dirty="0" smtClean="0"/>
              <a:t>بتصميم خريطة بحثية تحدد الأولويات البحثية على مستوى القسم العلمى،  على المرتبة الاولى باجماع الخبراء ويفسر اتفاق الخبراء على أهمية هذه العبارة وحصولها على الرتبة الأولى على مستوى المحور، بأن التخطيط للبحث التربوى يعد من المقومات الأساسية لتحقيق أهدافه،</a:t>
            </a:r>
            <a:endParaRPr lang="ar-S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دور البحث العلمى من وجهة نظر المشرفين</a:t>
            </a:r>
            <a:endParaRPr lang="ar-SA" dirty="0"/>
          </a:p>
        </p:txBody>
      </p:sp>
      <p:sp>
        <p:nvSpPr>
          <p:cNvPr id="3" name="Content Placeholder 2"/>
          <p:cNvSpPr>
            <a:spLocks noGrp="1"/>
          </p:cNvSpPr>
          <p:nvPr>
            <p:ph idx="1"/>
          </p:nvPr>
        </p:nvSpPr>
        <p:spPr/>
        <p:txBody>
          <a:bodyPr/>
          <a:lstStyle/>
          <a:p>
            <a:r>
              <a:rPr lang="ar-SA" dirty="0" smtClean="0"/>
              <a:t>فيما يخص مدى إدراك المشرفين التربويين لإهمية دور البحث العلمى فى تطوير العملية التعليمية نستعرض احدى الدراسات التى هدفت إلى التعرف على مستوى أهمية البحث التربوي لدى المشرفين التربويين والاختصاصيين في احدى المحافظات العراقية ، وكذلك مدى ممارسة المشرفين التربويين والاختصاصيين للبحوث التربوية فكانت العينة مكونة من 30مشرف تربوى حيث استخدم الباحث الاستبيانات كأداة للبحث، وكذلك المقابلات الشخصية </a:t>
            </a:r>
            <a:endParaRPr lang="ar-S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نتائج محورى الاهمية والممارسة فى الدراسة</a:t>
            </a:r>
            <a:endParaRPr lang="ar-SA" dirty="0"/>
          </a:p>
        </p:txBody>
      </p:sp>
      <p:sp>
        <p:nvSpPr>
          <p:cNvPr id="3" name="Content Placeholder 2"/>
          <p:cNvSpPr>
            <a:spLocks noGrp="1"/>
          </p:cNvSpPr>
          <p:nvPr>
            <p:ph idx="1"/>
          </p:nvPr>
        </p:nvSpPr>
        <p:spPr/>
        <p:txBody>
          <a:bodyPr/>
          <a:lstStyle/>
          <a:p>
            <a:r>
              <a:rPr lang="ar-SA" b="1" dirty="0" smtClean="0"/>
              <a:t>وجد الباحث فى هذه الدراسة ان 95 % من المشرفين التربويين قد أجمعوا على أهمية دور البحث العلمى فى تطوير العملية التعليمية بينما كانت نسبة ممارستهم للبحث العلمى تساوى 68% مما يدل على الفجوة الكبيرة بين المتوقع والواقع .</a:t>
            </a:r>
            <a:endParaRPr lang="en-US" dirty="0" smtClean="0"/>
          </a:p>
          <a:p>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المقدمة</a:t>
            </a:r>
            <a:endParaRPr lang="ar-SA" dirty="0"/>
          </a:p>
        </p:txBody>
      </p:sp>
      <p:sp>
        <p:nvSpPr>
          <p:cNvPr id="3" name="Content Placeholder 2"/>
          <p:cNvSpPr>
            <a:spLocks noGrp="1"/>
          </p:cNvSpPr>
          <p:nvPr>
            <p:ph idx="1"/>
          </p:nvPr>
        </p:nvSpPr>
        <p:spPr/>
        <p:txBody>
          <a:bodyPr>
            <a:normAutofit/>
          </a:bodyPr>
          <a:lstStyle/>
          <a:p>
            <a:r>
              <a:rPr lang="ar-SA" dirty="0" smtClean="0"/>
              <a:t>فالتربية العربية </a:t>
            </a:r>
            <a:r>
              <a:rPr lang="ar-SA" dirty="0" smtClean="0"/>
              <a:t>على الرغم من كل ما أنجزته مازالت </a:t>
            </a:r>
            <a:r>
              <a:rPr lang="ar-SA" dirty="0" smtClean="0"/>
              <a:t>ضعيفة </a:t>
            </a:r>
            <a:r>
              <a:rPr lang="ar-SA" dirty="0" smtClean="0"/>
              <a:t>فى جودتها النوعية ذلك الضعف مرتبط  اهدافها ومناهجها  ومضامينها وتجهيزاتها وطرائقها  ومبانيها وادارتها واليات تقويمها وتجديدها </a:t>
            </a:r>
          </a:p>
          <a:p>
            <a:r>
              <a:rPr lang="ar-SA" dirty="0" smtClean="0"/>
              <a:t>فلكى تنهض لابد </a:t>
            </a:r>
            <a:r>
              <a:rPr lang="ar-SA" dirty="0" smtClean="0"/>
              <a:t>من </a:t>
            </a:r>
            <a:r>
              <a:rPr lang="ar-SA" dirty="0" smtClean="0"/>
              <a:t>ان</a:t>
            </a:r>
            <a:r>
              <a:rPr lang="ar-SA" dirty="0" smtClean="0"/>
              <a:t> تفيق من جمودها </a:t>
            </a:r>
            <a:r>
              <a:rPr lang="ar-SA" dirty="0" smtClean="0"/>
              <a:t>لتسهم فى بناء ثقافة الاقتدار والابداع والانتاج والتميز التى تفرضها التحولات العالمية المتسارعة التى لا مكان فيها </a:t>
            </a:r>
            <a:r>
              <a:rPr lang="ar-SA" dirty="0" err="1" smtClean="0"/>
              <a:t>الا</a:t>
            </a:r>
            <a:r>
              <a:rPr lang="ar-SA" dirty="0" smtClean="0"/>
              <a:t> </a:t>
            </a:r>
            <a:r>
              <a:rPr lang="ar-SA" dirty="0" err="1" smtClean="0"/>
              <a:t>للاقوياءوفكرا</a:t>
            </a:r>
            <a:r>
              <a:rPr lang="ar-SA" dirty="0" smtClean="0"/>
              <a:t> وثق</a:t>
            </a:r>
            <a:r>
              <a:rPr lang="ar-SA" dirty="0" smtClean="0">
                <a:solidFill>
                  <a:srgbClr val="FFFF00"/>
                </a:solidFill>
              </a:rPr>
              <a:t> </a:t>
            </a:r>
            <a:r>
              <a:rPr lang="ar-SA" dirty="0" smtClean="0"/>
              <a:t>علما وتقانة وابداعا </a:t>
            </a:r>
            <a:r>
              <a:rPr lang="ar-SA" dirty="0" err="1" smtClean="0"/>
              <a:t>وعطاءا</a:t>
            </a:r>
            <a:r>
              <a:rPr lang="ar-SA" dirty="0" smtClean="0"/>
              <a:t> </a:t>
            </a:r>
            <a:r>
              <a:rPr lang="ar-SA" dirty="0" err="1" smtClean="0"/>
              <a:t>افة</a:t>
            </a:r>
            <a:r>
              <a:rPr lang="ar-SA" dirty="0" smtClean="0"/>
              <a:t> </a:t>
            </a:r>
            <a:endParaRPr lang="ar-SA"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توصيات الدراسة </a:t>
            </a:r>
            <a:endParaRPr lang="ar-SA" dirty="0"/>
          </a:p>
        </p:txBody>
      </p:sp>
      <p:sp>
        <p:nvSpPr>
          <p:cNvPr id="3" name="Content Placeholder 2"/>
          <p:cNvSpPr>
            <a:spLocks noGrp="1"/>
          </p:cNvSpPr>
          <p:nvPr>
            <p:ph idx="1"/>
          </p:nvPr>
        </p:nvSpPr>
        <p:spPr/>
        <p:txBody>
          <a:bodyPr>
            <a:normAutofit fontScale="85000" lnSpcReduction="20000"/>
          </a:bodyPr>
          <a:lstStyle/>
          <a:p>
            <a:r>
              <a:rPr lang="ar-SA" b="1" dirty="0" smtClean="0"/>
              <a:t>تسليط الضؤ على واقع المؤسسات البحثية وتشجيعها للتعاون فيما بينها و ابراز اهمية البحث العلمى فى تطوير العملية التعليمية</a:t>
            </a:r>
          </a:p>
          <a:p>
            <a:r>
              <a:rPr lang="ar-SA" dirty="0" smtClean="0"/>
              <a:t>تو جيه البحوث التربوية الى الدراسة المتأنية والقراءة للمناهج و تحليلها و تحويلها إلى معارف و سلوكات</a:t>
            </a:r>
            <a:r>
              <a:rPr lang="en-US" dirty="0" smtClean="0"/>
              <a:t>.</a:t>
            </a:r>
            <a:r>
              <a:rPr lang="ar-SA" b="1" dirty="0" smtClean="0"/>
              <a:t>قابلة للقياس فاذا كنا نتحدث عن تغيير وتعديل  وسائل التقويم(الملتقى العلمى الاول ) فلابد اولا من تغيير اسلوب عرض  وتقديم وتنفيذ المناهج</a:t>
            </a:r>
          </a:p>
          <a:p>
            <a:r>
              <a:rPr lang="ar-SA" b="1" smtClean="0"/>
              <a:t>ادخال الأسرة كجزء أساسى </a:t>
            </a:r>
            <a:r>
              <a:rPr lang="ar-SA" b="1" dirty="0" smtClean="0"/>
              <a:t>من عينات البحث التربوى لقياس الرضا حول البرامج التعليمية لدورها </a:t>
            </a:r>
            <a:r>
              <a:rPr lang="ar-SA" b="1" smtClean="0"/>
              <a:t>(الأسرة </a:t>
            </a:r>
            <a:r>
              <a:rPr lang="ar-SA" b="1" dirty="0" smtClean="0"/>
              <a:t>)الكبير فى تقييم المخرج  التربوى(الطالب) من البرنامج المعين </a:t>
            </a:r>
          </a:p>
          <a:p>
            <a:r>
              <a:rPr lang="ar-SA" b="1" dirty="0" smtClean="0"/>
              <a:t>تفعيل الجودة الشاملة ودراسات التقويم لانها تبرز المشاكل التى تعترض العملية التعليمية مما  يشجع ويثرى مواضيع البحث التربوى للدراسة والتعمق لايجا دالحلول</a:t>
            </a:r>
          </a:p>
          <a:p>
            <a:endParaRPr lang="ar-SA" b="1" dirty="0" smtClean="0"/>
          </a:p>
          <a:p>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المقدمة </a:t>
            </a:r>
            <a:endParaRPr lang="ar-SA" dirty="0"/>
          </a:p>
        </p:txBody>
      </p:sp>
      <p:sp>
        <p:nvSpPr>
          <p:cNvPr id="3" name="Content Placeholder 2"/>
          <p:cNvSpPr>
            <a:spLocks noGrp="1"/>
          </p:cNvSpPr>
          <p:nvPr>
            <p:ph idx="1"/>
          </p:nvPr>
        </p:nvSpPr>
        <p:spPr/>
        <p:txBody>
          <a:bodyPr/>
          <a:lstStyle/>
          <a:p>
            <a:r>
              <a:rPr lang="ar-SA" dirty="0" smtClean="0"/>
              <a:t>ذلك لن يتحقق الا بتبنى </a:t>
            </a:r>
            <a:r>
              <a:rPr lang="ar-SA" dirty="0" smtClean="0"/>
              <a:t>استرتيجية التطوير فى العملية التعليمية بجميع مؤسساتها وعملياتها </a:t>
            </a:r>
          </a:p>
          <a:p>
            <a:r>
              <a:rPr lang="ar-SA" dirty="0" smtClean="0"/>
              <a:t>لذلك اصبحت عملية تطوير العملية التعليمية من اهم الموضوعات التى تواجه رجال التربية </a:t>
            </a:r>
          </a:p>
          <a:p>
            <a:r>
              <a:rPr lang="ar-SA" dirty="0" smtClean="0"/>
              <a:t>ذلك لوضع الاطر المناسبة والاساليب الهادفة الى اصلاح وتطوير العملية التعليمية </a:t>
            </a: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المقدمة</a:t>
            </a:r>
            <a:endParaRPr lang="ar-SA" dirty="0"/>
          </a:p>
        </p:txBody>
      </p:sp>
      <p:sp>
        <p:nvSpPr>
          <p:cNvPr id="3" name="Content Placeholder 2"/>
          <p:cNvSpPr>
            <a:spLocks noGrp="1"/>
          </p:cNvSpPr>
          <p:nvPr>
            <p:ph idx="1"/>
          </p:nvPr>
        </p:nvSpPr>
        <p:spPr/>
        <p:txBody>
          <a:bodyPr/>
          <a:lstStyle/>
          <a:p>
            <a:r>
              <a:rPr lang="ar-SA" dirty="0" smtClean="0"/>
              <a:t>نجاح عملية التطوير فى العملية التعليمية مرتبط بالمشاركة </a:t>
            </a:r>
            <a:r>
              <a:rPr lang="ar-SA" dirty="0" smtClean="0"/>
              <a:t>الفعالة لكل المشاركين  فيها من ادارات و معلمين ومتعلمين واولياء امور من اجل تحقيق جودة التعليم </a:t>
            </a:r>
          </a:p>
          <a:p>
            <a:r>
              <a:rPr lang="ar-SA" dirty="0" smtClean="0"/>
              <a:t>ذلك ما اكدته الدراسات عن </a:t>
            </a:r>
            <a:r>
              <a:rPr lang="ar-SA" dirty="0" smtClean="0"/>
              <a:t>تفعيل وظيفة  المدرسة </a:t>
            </a:r>
            <a:r>
              <a:rPr lang="ar-SA" dirty="0" smtClean="0"/>
              <a:t>فى عملية التطوير التربوى من خلال تفعيل جوانب العملية التعليمية المتمثلة فى </a:t>
            </a:r>
            <a:r>
              <a:rPr lang="ar-SA" dirty="0" smtClean="0"/>
              <a:t>المحتوى الدراسى وطرائق التدريس </a:t>
            </a:r>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ما يستهدفه التطوير </a:t>
            </a:r>
            <a:endParaRPr lang="ar-SA" dirty="0"/>
          </a:p>
        </p:txBody>
      </p:sp>
      <p:sp>
        <p:nvSpPr>
          <p:cNvPr id="3" name="Content Placeholder 2"/>
          <p:cNvSpPr>
            <a:spLocks noGrp="1"/>
          </p:cNvSpPr>
          <p:nvPr>
            <p:ph idx="1"/>
          </p:nvPr>
        </p:nvSpPr>
        <p:spPr/>
        <p:txBody>
          <a:bodyPr/>
          <a:lstStyle/>
          <a:p>
            <a:r>
              <a:rPr lang="ar-SA" dirty="0" smtClean="0">
                <a:solidFill>
                  <a:schemeClr val="tx2">
                    <a:lumMod val="90000"/>
                  </a:schemeClr>
                </a:solidFill>
              </a:rPr>
              <a:t>المعلم ونمط اعداده</a:t>
            </a:r>
          </a:p>
          <a:p>
            <a:r>
              <a:rPr lang="ar-SA" dirty="0" smtClean="0">
                <a:solidFill>
                  <a:schemeClr val="tx2">
                    <a:lumMod val="90000"/>
                  </a:schemeClr>
                </a:solidFill>
              </a:rPr>
              <a:t>نظم التقويم والامتحانات </a:t>
            </a:r>
          </a:p>
          <a:p>
            <a:r>
              <a:rPr lang="ar-SA" dirty="0" smtClean="0">
                <a:solidFill>
                  <a:schemeClr val="tx2">
                    <a:lumMod val="90000"/>
                  </a:schemeClr>
                </a:solidFill>
              </a:rPr>
              <a:t>النظام الادارى </a:t>
            </a:r>
          </a:p>
          <a:p>
            <a:r>
              <a:rPr lang="ar-SA" dirty="0" smtClean="0">
                <a:solidFill>
                  <a:schemeClr val="tx2">
                    <a:lumMod val="90000"/>
                  </a:schemeClr>
                </a:solidFill>
              </a:rPr>
              <a:t>مجالس الاباء</a:t>
            </a:r>
          </a:p>
          <a:p>
            <a:r>
              <a:rPr lang="ar-SA" dirty="0" smtClean="0">
                <a:solidFill>
                  <a:schemeClr val="tx2">
                    <a:lumMod val="90000"/>
                  </a:schemeClr>
                </a:solidFill>
              </a:rPr>
              <a:t>المتعلمين </a:t>
            </a:r>
          </a:p>
          <a:p>
            <a:r>
              <a:rPr lang="ar-SA" dirty="0" smtClean="0">
                <a:solidFill>
                  <a:schemeClr val="tx2">
                    <a:lumMod val="90000"/>
                  </a:schemeClr>
                </a:solidFill>
              </a:rPr>
              <a:t>البيئة المحيطة</a:t>
            </a:r>
            <a:endParaRPr lang="ar-SA" dirty="0">
              <a:solidFill>
                <a:schemeClr val="tx2">
                  <a:lumMod val="9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المقدمة </a:t>
            </a:r>
            <a:endParaRPr lang="ar-SA" dirty="0"/>
          </a:p>
        </p:txBody>
      </p:sp>
      <p:sp>
        <p:nvSpPr>
          <p:cNvPr id="3" name="Content Placeholder 2"/>
          <p:cNvSpPr>
            <a:spLocks noGrp="1"/>
          </p:cNvSpPr>
          <p:nvPr>
            <p:ph idx="1"/>
          </p:nvPr>
        </p:nvSpPr>
        <p:spPr/>
        <p:txBody>
          <a:bodyPr/>
          <a:lstStyle/>
          <a:p>
            <a:r>
              <a:rPr lang="ar-SA" dirty="0" smtClean="0"/>
              <a:t>ايضا لكى تنجح عملية  التطوير لابد من النظر اليها على انها </a:t>
            </a:r>
            <a:r>
              <a:rPr lang="ar-SA" dirty="0" smtClean="0"/>
              <a:t>عمل تربوى منظومى متعدد له اهداف محددة تتضمن اراداة واضحة فى </a:t>
            </a:r>
            <a:r>
              <a:rPr lang="ar-SA" dirty="0" smtClean="0"/>
              <a:t>احداث تغيير يحكمه فكر استراتيجى واضح </a:t>
            </a:r>
            <a:r>
              <a:rPr lang="ar-SA" dirty="0" smtClean="0"/>
              <a:t>يرتبط بامكانية التنفيذ فى شكل خطط وبرامج تفصيلية تمكن صناع القرار التربويين من تحسين وتجويد العمل </a:t>
            </a:r>
            <a:r>
              <a:rPr lang="ar-SA" dirty="0" smtClean="0"/>
              <a:t>كما ينبغى ان تحتوى على </a:t>
            </a:r>
            <a:r>
              <a:rPr lang="ar-SA" dirty="0" smtClean="0"/>
              <a:t>افكار جديدة وحلول مبتكرة</a:t>
            </a: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المقدمة </a:t>
            </a:r>
            <a:endParaRPr lang="ar-SA" dirty="0"/>
          </a:p>
        </p:txBody>
      </p:sp>
      <p:sp>
        <p:nvSpPr>
          <p:cNvPr id="3" name="Content Placeholder 2"/>
          <p:cNvSpPr>
            <a:spLocks noGrp="1"/>
          </p:cNvSpPr>
          <p:nvPr>
            <p:ph idx="1"/>
          </p:nvPr>
        </p:nvSpPr>
        <p:spPr/>
        <p:txBody>
          <a:bodyPr/>
          <a:lstStyle/>
          <a:p>
            <a:r>
              <a:rPr lang="ar-SA" dirty="0" smtClean="0"/>
              <a:t>لذلك لا ينبغى ان تترك عملية التطوير لتتم بطريقة </a:t>
            </a:r>
            <a:r>
              <a:rPr lang="ar-SA" dirty="0" smtClean="0"/>
              <a:t>عفوية او على ضوء المحاولة والخطأ او الرأى والاجتهاد فالخطأ فى هذه الحالة يكلف الامة الكثير </a:t>
            </a:r>
            <a:r>
              <a:rPr lang="ar-SA" dirty="0" smtClean="0"/>
              <a:t>من حاضرها ومستقبلها</a:t>
            </a:r>
          </a:p>
          <a:p>
            <a:r>
              <a:rPr lang="ar-SA" dirty="0" smtClean="0"/>
              <a:t>لذا فالامر </a:t>
            </a:r>
            <a:r>
              <a:rPr lang="ar-SA" dirty="0" smtClean="0"/>
              <a:t>يستلزم التشخيص العلمى الدقيق لنظام التعليم والعملية التعليمية والانطلاق الى ارساء دعائم </a:t>
            </a:r>
            <a:r>
              <a:rPr lang="ar-SA" dirty="0" smtClean="0"/>
              <a:t>هذا التطوير باستخدام النظريات الحديثة العلمية التى توصل </a:t>
            </a:r>
            <a:r>
              <a:rPr lang="ar-SA" dirty="0" smtClean="0"/>
              <a:t>اليها البحث العلمى فى المجالات المختلفة </a:t>
            </a:r>
            <a:endParaRPr lang="ar-S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981</TotalTime>
  <Words>2242</Words>
  <Application>Microsoft Office PowerPoint</Application>
  <PresentationFormat>عرض على الشاشة (3:4)‏</PresentationFormat>
  <Paragraphs>135</Paragraphs>
  <Slides>40</Slides>
  <Notes>0</Notes>
  <HiddenSlides>0</HiddenSlides>
  <MMClips>0</MMClips>
  <ScaleCrop>false</ScaleCrop>
  <HeadingPairs>
    <vt:vector size="4" baseType="variant">
      <vt:variant>
        <vt:lpstr>سمة</vt:lpstr>
      </vt:variant>
      <vt:variant>
        <vt:i4>1</vt:i4>
      </vt:variant>
      <vt:variant>
        <vt:lpstr>عناوين الشرائح</vt:lpstr>
      </vt:variant>
      <vt:variant>
        <vt:i4>40</vt:i4>
      </vt:variant>
    </vt:vector>
  </HeadingPairs>
  <TitlesOfParts>
    <vt:vector size="41" baseType="lpstr">
      <vt:lpstr>Opulent</vt:lpstr>
      <vt:lpstr>محاضرة علمية  بعنوان دور البحث العلمى فى تطوير العملية التعليمية مقدم للملتقى العلمى الثانى بكلية العلوم والأداب جامعة نجران/شرورة المنعقد فى الفترة من__11/5/1438______الى _________12/5/1438___ اعداد  *أ/صفية عبدالله الفاضل ماجستير العلوم فى الاحصاء 2006جامعة الجزيرة كلية العلوم الرياضية والحاسوب *السودان </vt:lpstr>
      <vt:lpstr>الحمد لله والصلاة والسلام على رسول الله محمد بن عبدالله </vt:lpstr>
      <vt:lpstr>مقدمة </vt:lpstr>
      <vt:lpstr>تابع المقدمة</vt:lpstr>
      <vt:lpstr>تابع المقدمة </vt:lpstr>
      <vt:lpstr>تابع المقدمة</vt:lpstr>
      <vt:lpstr>تابع ما يستهدفه التطوير </vt:lpstr>
      <vt:lpstr>تابع المقدمة </vt:lpstr>
      <vt:lpstr>تابع المقدمة </vt:lpstr>
      <vt:lpstr>تابع المقدمة </vt:lpstr>
      <vt:lpstr>على الرغم من كل الجهود المبذولة</vt:lpstr>
      <vt:lpstr>لذا جاءت هذه الدراسة </vt:lpstr>
      <vt:lpstr>اهمية البحث العلمى </vt:lpstr>
      <vt:lpstr>مصطلحات الدراسة</vt:lpstr>
      <vt:lpstr>مجتمع المعرفة</vt:lpstr>
      <vt:lpstr>البحث العلمى </vt:lpstr>
      <vt:lpstr>المشرفين التربويين </vt:lpstr>
      <vt:lpstr>العملية التعليمية </vt:lpstr>
      <vt:lpstr>مشكلة الدراسة </vt:lpstr>
      <vt:lpstr>السؤال المحورى للدراسة </vt:lpstr>
      <vt:lpstr>تابع اسئلة الدراسة </vt:lpstr>
      <vt:lpstr>فرضيات الدراسة</vt:lpstr>
      <vt:lpstr>اهمية الدراسة</vt:lpstr>
      <vt:lpstr>منهجية الدراسة</vt:lpstr>
      <vt:lpstr>حدود الدراسة</vt:lpstr>
      <vt:lpstr>الاطار النظرى للدراسة </vt:lpstr>
      <vt:lpstr>الذكاءات المتعددة تابع ثمرات البحث العلمى </vt:lpstr>
      <vt:lpstr>ثمرات البحث العلمى  ...تابع </vt:lpstr>
      <vt:lpstr>تابع ثمرات البحث العلمى </vt:lpstr>
      <vt:lpstr>المعارف أم المفاهيم تابع ثمرات البحث</vt:lpstr>
      <vt:lpstr>تحويل المدارس إلى مؤسسات  </vt:lpstr>
      <vt:lpstr>إحداث مشروع المؤسسة</vt:lpstr>
      <vt:lpstr>الشريحة 33</vt:lpstr>
      <vt:lpstr>: تبني التصنيف على مرامي وأهداف البحوث  </vt:lpstr>
      <vt:lpstr>  الثانى على اساس الاسباب الدافعة الى اجرائه</vt:lpstr>
      <vt:lpstr> اجريت العديد من الدراسات التى تعنى بالاجراءات الفعلية لتفعيل مقومات البحث التربوى</vt:lpstr>
      <vt:lpstr>حيث حصلت العبارة الخاصة </vt:lpstr>
      <vt:lpstr>دور البحث العلمى من وجهة نظر المشرفين</vt:lpstr>
      <vt:lpstr>نتائج محورى الاهمية والممارسة فى الدراسة</vt:lpstr>
      <vt:lpstr>توصيات الدراسة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عبدالله</dc:creator>
  <cp:lastModifiedBy>rtalkorbi</cp:lastModifiedBy>
  <cp:revision>81</cp:revision>
  <dcterms:created xsi:type="dcterms:W3CDTF">2017-01-09T14:06:34Z</dcterms:created>
  <dcterms:modified xsi:type="dcterms:W3CDTF">2017-02-06T08:31:33Z</dcterms:modified>
</cp:coreProperties>
</file>