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75" r:id="rId2"/>
    <p:sldId id="276"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2" d="100"/>
          <a:sy n="42" d="100"/>
        </p:scale>
        <p:origin x="132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E1C002-BE81-4FA2-ABD6-E3E4A09C8842}" type="datetimeFigureOut">
              <a:rPr lang="en-US" smtClean="0"/>
              <a:t>1/3/2017</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11D389-73ED-4D2E-AE37-095F98DF5A9A}" type="slidenum">
              <a:rPr lang="en-US" smtClean="0"/>
              <a:t>‹#›</a:t>
            </a:fld>
            <a:endParaRPr lang="en-US"/>
          </a:p>
        </p:txBody>
      </p:sp>
    </p:spTree>
    <p:extLst>
      <p:ext uri="{BB962C8B-B14F-4D97-AF65-F5344CB8AC3E}">
        <p14:creationId xmlns:p14="http://schemas.microsoft.com/office/powerpoint/2010/main" val="370102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7C11D389-73ED-4D2E-AE37-095F98DF5A9A}" type="slidenum">
              <a:rPr lang="en-US" smtClean="0"/>
              <a:t>6</a:t>
            </a:fld>
            <a:endParaRPr lang="en-US"/>
          </a:p>
        </p:txBody>
      </p:sp>
    </p:spTree>
    <p:extLst>
      <p:ext uri="{BB962C8B-B14F-4D97-AF65-F5344CB8AC3E}">
        <p14:creationId xmlns:p14="http://schemas.microsoft.com/office/powerpoint/2010/main" val="1360216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05/04/38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05/04/38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05/04/38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05/04/38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05/04/38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05/04/38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05/04/38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3065" r="10764"/>
          <a:stretch/>
        </p:blipFill>
        <p:spPr bwMode="auto">
          <a:xfrm>
            <a:off x="35496" y="0"/>
            <a:ext cx="3255819" cy="544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مربع نص 3"/>
          <p:cNvSpPr txBox="1"/>
          <p:nvPr/>
        </p:nvSpPr>
        <p:spPr>
          <a:xfrm>
            <a:off x="2555776" y="4509120"/>
            <a:ext cx="6408712" cy="1200329"/>
          </a:xfrm>
          <a:prstGeom prst="rect">
            <a:avLst/>
          </a:prstGeom>
          <a:noFill/>
        </p:spPr>
        <p:txBody>
          <a:bodyPr wrap="square" rtlCol="0">
            <a:spAutoFit/>
          </a:bodyPr>
          <a:lstStyle/>
          <a:p>
            <a:r>
              <a:rPr lang="ar-SA" sz="7200" b="1" i="1" dirty="0" smtClean="0">
                <a:solidFill>
                  <a:schemeClr val="tx2">
                    <a:lumMod val="60000"/>
                    <a:lumOff val="40000"/>
                  </a:schemeClr>
                </a:solidFill>
                <a:latin typeface="Andalus" panose="02020603050405020304" pitchFamily="18" charset="-78"/>
                <a:cs typeface="Andalus" panose="02020603050405020304" pitchFamily="18" charset="-78"/>
              </a:rPr>
              <a:t>بسم الله الرحمن الرحيم</a:t>
            </a:r>
            <a:endParaRPr lang="en-US" sz="7200" b="1" i="1" dirty="0">
              <a:solidFill>
                <a:schemeClr val="tx2">
                  <a:lumMod val="60000"/>
                  <a:lumOff val="40000"/>
                </a:schemeClr>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1203090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51520" y="715918"/>
            <a:ext cx="5832648" cy="4801314"/>
          </a:xfrm>
          <a:prstGeom prst="rect">
            <a:avLst/>
          </a:prstGeom>
          <a:noFill/>
        </p:spPr>
        <p:txBody>
          <a:bodyPr wrap="square" rtlCol="0">
            <a:spAutoFit/>
          </a:bodyPr>
          <a:lstStyle/>
          <a:p>
            <a:pPr algn="ctr"/>
            <a:r>
              <a:rPr lang="ar-SA" sz="4800" b="1" i="1" dirty="0" smtClean="0">
                <a:solidFill>
                  <a:schemeClr val="tx2">
                    <a:lumMod val="60000"/>
                    <a:lumOff val="40000"/>
                  </a:schemeClr>
                </a:solidFill>
                <a:effectLst>
                  <a:glow rad="63500">
                    <a:schemeClr val="accent2">
                      <a:satMod val="175000"/>
                      <a:alpha val="40000"/>
                    </a:schemeClr>
                  </a:glow>
                </a:effectLst>
              </a:rPr>
              <a:t>الخطوة الثانية:</a:t>
            </a:r>
          </a:p>
          <a:p>
            <a:pPr algn="ctr"/>
            <a:r>
              <a:rPr lang="ar-SA" sz="4000" b="1" i="1" dirty="0" smtClean="0">
                <a:solidFill>
                  <a:schemeClr val="tx1">
                    <a:lumMod val="50000"/>
                    <a:lumOff val="50000"/>
                  </a:schemeClr>
                </a:solidFill>
              </a:rPr>
              <a:t>وضع هدف مهني</a:t>
            </a:r>
          </a:p>
          <a:p>
            <a:pPr algn="ctr"/>
            <a:r>
              <a:rPr lang="ar-SA" sz="4000" b="1" i="1" dirty="0" smtClean="0"/>
              <a:t>1- لا يجب أن يكون الهدف تفسيراً طويلاً </a:t>
            </a:r>
          </a:p>
          <a:p>
            <a:pPr algn="ctr"/>
            <a:r>
              <a:rPr lang="ar-SA" sz="4000" b="1" i="1" dirty="0" smtClean="0"/>
              <a:t>2- (3) جمل كافية </a:t>
            </a:r>
          </a:p>
          <a:p>
            <a:pPr algn="ctr"/>
            <a:r>
              <a:rPr lang="ar-SA" sz="4000" b="1" i="1" dirty="0" smtClean="0"/>
              <a:t>3- تجنب استخدام البيانات المبهمة أو المملة</a:t>
            </a:r>
          </a:p>
          <a:p>
            <a:pPr algn="ct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645025"/>
            <a:ext cx="2676525" cy="3212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6091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93021" y="764704"/>
            <a:ext cx="7056784" cy="3600986"/>
          </a:xfrm>
          <a:prstGeom prst="rect">
            <a:avLst/>
          </a:prstGeom>
          <a:noFill/>
        </p:spPr>
        <p:txBody>
          <a:bodyPr wrap="square" rtlCol="0">
            <a:spAutoFit/>
          </a:bodyPr>
          <a:lstStyle/>
          <a:p>
            <a:r>
              <a:rPr lang="ar-SA" sz="4800" b="1" dirty="0" smtClean="0">
                <a:solidFill>
                  <a:srgbClr val="FFC000"/>
                </a:solidFill>
              </a:rPr>
              <a:t>الخطوة الثالثة:</a:t>
            </a:r>
          </a:p>
          <a:p>
            <a:endParaRPr lang="ar-SA" sz="4800" b="1" dirty="0" smtClean="0">
              <a:solidFill>
                <a:srgbClr val="FFC000"/>
              </a:solidFill>
            </a:endParaRPr>
          </a:p>
          <a:p>
            <a:pPr algn="ctr"/>
            <a:r>
              <a:rPr lang="ar-SA" sz="4400" b="1" i="1" dirty="0" smtClean="0">
                <a:solidFill>
                  <a:schemeClr val="accent3">
                    <a:lumMod val="75000"/>
                  </a:schemeClr>
                </a:solidFill>
              </a:rPr>
              <a:t>المهارات</a:t>
            </a:r>
          </a:p>
          <a:p>
            <a:pPr algn="ctr"/>
            <a:r>
              <a:rPr lang="ar-SA" sz="4400" b="1" i="1" dirty="0"/>
              <a:t>(</a:t>
            </a:r>
            <a:r>
              <a:rPr lang="ar-SA" sz="4400" b="1" i="1" dirty="0" smtClean="0"/>
              <a:t> قم بذكر 10 أو 12 من أهم وأقوى مهاراتك التي تمتلكها)</a:t>
            </a:r>
            <a:endParaRPr lang="en-US" sz="4400" b="1" i="1" dirty="0"/>
          </a:p>
        </p:txBody>
      </p:sp>
    </p:spTree>
    <p:extLst>
      <p:ext uri="{BB962C8B-B14F-4D97-AF65-F5344CB8AC3E}">
        <p14:creationId xmlns:p14="http://schemas.microsoft.com/office/powerpoint/2010/main" val="240070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779912" y="1012661"/>
            <a:ext cx="5184576" cy="4216539"/>
          </a:xfrm>
          <a:prstGeom prst="rect">
            <a:avLst/>
          </a:prstGeom>
          <a:noFill/>
        </p:spPr>
        <p:txBody>
          <a:bodyPr wrap="square" rtlCol="0">
            <a:spAutoFit/>
          </a:bodyPr>
          <a:lstStyle/>
          <a:p>
            <a:pPr algn="ctr"/>
            <a:r>
              <a:rPr lang="ar-SA" sz="4800" b="1" i="1" dirty="0" smtClean="0">
                <a:solidFill>
                  <a:srgbClr val="FF0000"/>
                </a:solidFill>
                <a:effectLst>
                  <a:glow rad="139700">
                    <a:schemeClr val="accent3">
                      <a:satMod val="175000"/>
                      <a:alpha val="40000"/>
                    </a:schemeClr>
                  </a:glow>
                </a:effectLst>
              </a:rPr>
              <a:t>الخطوة الرابعة:</a:t>
            </a:r>
          </a:p>
          <a:p>
            <a:pPr algn="ctr"/>
            <a:r>
              <a:rPr lang="ar-SA" sz="4400" b="1" dirty="0" smtClean="0">
                <a:solidFill>
                  <a:srgbClr val="00B0F0"/>
                </a:solidFill>
              </a:rPr>
              <a:t>الخبرة المهنية</a:t>
            </a:r>
          </a:p>
          <a:p>
            <a:pPr algn="ctr"/>
            <a:r>
              <a:rPr lang="ar-SA" sz="4400" i="1" dirty="0" smtClean="0"/>
              <a:t>(تواريخ التوظيف, أسماء أصحاب العمل, المواقع, المسميات الوظيفية «المنصب», انجازاتك)</a:t>
            </a:r>
            <a:endParaRPr lang="en-US" sz="4400" i="1"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572" b="16860"/>
          <a:stretch/>
        </p:blipFill>
        <p:spPr bwMode="auto">
          <a:xfrm>
            <a:off x="85253" y="682530"/>
            <a:ext cx="3187055"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24859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43808" y="1844824"/>
            <a:ext cx="6014423" cy="3046988"/>
          </a:xfrm>
          <a:prstGeom prst="rect">
            <a:avLst/>
          </a:prstGeom>
          <a:noFill/>
        </p:spPr>
        <p:txBody>
          <a:bodyPr wrap="square" rtlCol="0">
            <a:spAutoFit/>
          </a:bodyPr>
          <a:lstStyle/>
          <a:p>
            <a:r>
              <a:rPr lang="ar-SA" sz="4800" b="1" i="1" dirty="0" smtClean="0">
                <a:solidFill>
                  <a:schemeClr val="accent2">
                    <a:lumMod val="60000"/>
                    <a:lumOff val="40000"/>
                  </a:schemeClr>
                </a:solidFill>
              </a:rPr>
              <a:t>الخطوة الخامسة:</a:t>
            </a:r>
          </a:p>
          <a:p>
            <a:r>
              <a:rPr lang="ar-SA" sz="4800" b="1" i="1" dirty="0" smtClean="0">
                <a:solidFill>
                  <a:schemeClr val="accent5"/>
                </a:solidFill>
              </a:rPr>
              <a:t>        التعليم</a:t>
            </a:r>
          </a:p>
          <a:p>
            <a:r>
              <a:rPr lang="ar-SA" sz="4800" dirty="0" smtClean="0"/>
              <a:t>( مؤهلاتك الأكاديمية – التدريبات – الشهادات)</a:t>
            </a:r>
            <a:endParaRPr lang="en-US" sz="4800"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00108">
            <a:off x="168313" y="664777"/>
            <a:ext cx="3802807" cy="205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7050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9512" y="764704"/>
            <a:ext cx="8640960" cy="3046988"/>
          </a:xfrm>
          <a:prstGeom prst="rect">
            <a:avLst/>
          </a:prstGeom>
          <a:noFill/>
        </p:spPr>
        <p:txBody>
          <a:bodyPr wrap="square" rtlCol="0">
            <a:spAutoFit/>
          </a:bodyPr>
          <a:lstStyle/>
          <a:p>
            <a:r>
              <a:rPr lang="ar-SA" sz="3600" b="1" i="1" dirty="0" smtClean="0">
                <a:solidFill>
                  <a:srgbClr val="FFC000"/>
                </a:solidFill>
              </a:rPr>
              <a:t>من الممكن إدخال بعض الإضافات (إضافات اختيارية):</a:t>
            </a:r>
          </a:p>
          <a:p>
            <a:endParaRPr lang="ar-SA" sz="3600" b="1" i="1" dirty="0" smtClean="0">
              <a:solidFill>
                <a:srgbClr val="FFC000"/>
              </a:solidFill>
            </a:endParaRPr>
          </a:p>
          <a:p>
            <a:pPr algn="ctr"/>
            <a:r>
              <a:rPr lang="ar-SA" sz="4000" dirty="0" smtClean="0"/>
              <a:t>- العضويات.</a:t>
            </a:r>
          </a:p>
          <a:p>
            <a:pPr algn="ctr"/>
            <a:r>
              <a:rPr lang="ar-SA" sz="4000" dirty="0" smtClean="0"/>
              <a:t>- النشاطات اللامنهجية</a:t>
            </a:r>
          </a:p>
          <a:p>
            <a:pPr algn="ctr"/>
            <a:r>
              <a:rPr lang="ar-SA" sz="4000" dirty="0" smtClean="0"/>
              <a:t>- العمل التطوعي</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6469" y="3573016"/>
            <a:ext cx="3546051" cy="33123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7038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33000"/>
          </a:schemeClr>
        </a:solidFill>
        <a:effectLst/>
      </p:bgPr>
    </p:bg>
    <p:spTree>
      <p:nvGrpSpPr>
        <p:cNvPr id="1" name=""/>
        <p:cNvGrpSpPr/>
        <p:nvPr/>
      </p:nvGrpSpPr>
      <p:grpSpPr>
        <a:xfrm>
          <a:off x="0" y="0"/>
          <a:ext cx="0" cy="0"/>
          <a:chOff x="0" y="0"/>
          <a:chExt cx="0" cy="0"/>
        </a:xfrm>
      </p:grpSpPr>
      <p:sp>
        <p:nvSpPr>
          <p:cNvPr id="2" name="مربع نص 1"/>
          <p:cNvSpPr txBox="1"/>
          <p:nvPr/>
        </p:nvSpPr>
        <p:spPr>
          <a:xfrm>
            <a:off x="395536" y="1637506"/>
            <a:ext cx="4392488" cy="3231654"/>
          </a:xfrm>
          <a:prstGeom prst="rect">
            <a:avLst/>
          </a:prstGeom>
          <a:noFill/>
        </p:spPr>
        <p:txBody>
          <a:bodyPr wrap="square" rtlCol="0">
            <a:spAutoFit/>
          </a:bodyPr>
          <a:lstStyle/>
          <a:p>
            <a:r>
              <a:rPr lang="ar-SA" sz="4400" b="1" i="1" dirty="0" smtClean="0">
                <a:solidFill>
                  <a:schemeClr val="accent6">
                    <a:lumMod val="50000"/>
                  </a:schemeClr>
                </a:solidFill>
                <a:effectLst>
                  <a:glow rad="63500">
                    <a:schemeClr val="accent2">
                      <a:satMod val="175000"/>
                      <a:alpha val="40000"/>
                    </a:schemeClr>
                  </a:glow>
                </a:effectLst>
              </a:rPr>
              <a:t>المعلومات الشخصية:</a:t>
            </a:r>
          </a:p>
          <a:p>
            <a:r>
              <a:rPr lang="ar-SA" sz="4000" b="1" i="1" dirty="0" smtClean="0">
                <a:solidFill>
                  <a:srgbClr val="FF0000"/>
                </a:solidFill>
              </a:rPr>
              <a:t>- تاريخ الولادة</a:t>
            </a:r>
            <a:endParaRPr lang="en-US" sz="4000" b="1" i="1" dirty="0" smtClean="0">
              <a:solidFill>
                <a:srgbClr val="FF0000"/>
              </a:solidFill>
            </a:endParaRPr>
          </a:p>
          <a:p>
            <a:r>
              <a:rPr lang="ar-SA" sz="4000" b="1" i="1" dirty="0" smtClean="0">
                <a:solidFill>
                  <a:srgbClr val="FF0000"/>
                </a:solidFill>
              </a:rPr>
              <a:t>- الجنسية</a:t>
            </a:r>
          </a:p>
          <a:p>
            <a:r>
              <a:rPr lang="ar-SA" sz="4000" b="1" i="1" dirty="0" smtClean="0">
                <a:solidFill>
                  <a:srgbClr val="FF0000"/>
                </a:solidFill>
              </a:rPr>
              <a:t>- اللغات </a:t>
            </a:r>
          </a:p>
          <a:p>
            <a:r>
              <a:rPr lang="ar-SA" sz="4000" b="1" i="1" dirty="0" smtClean="0">
                <a:solidFill>
                  <a:srgbClr val="FF0000"/>
                </a:solidFill>
              </a:rPr>
              <a:t>- الحالة الاجتماعية</a:t>
            </a:r>
            <a:endParaRPr lang="en-US" sz="4000" b="1" i="1" dirty="0">
              <a:solidFill>
                <a:srgbClr val="FF0000"/>
              </a:solidFill>
            </a:endParaRPr>
          </a:p>
        </p:txBody>
      </p:sp>
      <p:pic>
        <p:nvPicPr>
          <p:cNvPr id="14344"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24056" t="8168" r="27886" b="16194"/>
          <a:stretch/>
        </p:blipFill>
        <p:spPr bwMode="auto">
          <a:xfrm rot="1326656">
            <a:off x="5460996" y="792418"/>
            <a:ext cx="2489455" cy="24022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18587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644008" y="476672"/>
            <a:ext cx="3816424" cy="923330"/>
          </a:xfrm>
          <a:prstGeom prst="rect">
            <a:avLst/>
          </a:prstGeom>
          <a:noFill/>
        </p:spPr>
        <p:txBody>
          <a:bodyPr wrap="square" rtlCol="0">
            <a:spAutoFit/>
          </a:bodyPr>
          <a:lstStyle/>
          <a:p>
            <a:r>
              <a:rPr lang="ar-SA" sz="5400" b="1" i="1" dirty="0" smtClean="0">
                <a:solidFill>
                  <a:srgbClr val="92D050"/>
                </a:solidFill>
              </a:rPr>
              <a:t>الهدف المهني</a:t>
            </a:r>
            <a:endParaRPr lang="en-US" sz="5400" b="1" i="1" dirty="0">
              <a:solidFill>
                <a:srgbClr val="92D050"/>
              </a:solidFill>
            </a:endParaRPr>
          </a:p>
        </p:txBody>
      </p:sp>
      <p:sp>
        <p:nvSpPr>
          <p:cNvPr id="3" name="مربع نص 2"/>
          <p:cNvSpPr txBox="1"/>
          <p:nvPr/>
        </p:nvSpPr>
        <p:spPr>
          <a:xfrm>
            <a:off x="3059832" y="2420888"/>
            <a:ext cx="5328592" cy="3108543"/>
          </a:xfrm>
          <a:prstGeom prst="rect">
            <a:avLst/>
          </a:prstGeom>
          <a:noFill/>
        </p:spPr>
        <p:txBody>
          <a:bodyPr wrap="square" rtlCol="0">
            <a:spAutoFit/>
          </a:bodyPr>
          <a:lstStyle/>
          <a:p>
            <a:r>
              <a:rPr lang="ar-SA" sz="2800" b="1" i="1" dirty="0" smtClean="0">
                <a:solidFill>
                  <a:srgbClr val="FFC000"/>
                </a:solidFill>
              </a:rPr>
              <a:t>يجب أن </a:t>
            </a:r>
            <a:r>
              <a:rPr lang="ar-SA" sz="2800" b="1" i="1" dirty="0" err="1" smtClean="0">
                <a:solidFill>
                  <a:srgbClr val="FFC000"/>
                </a:solidFill>
              </a:rPr>
              <a:t>يتمضن</a:t>
            </a:r>
            <a:r>
              <a:rPr lang="ar-SA" sz="2800" b="1" i="1" dirty="0" smtClean="0">
                <a:solidFill>
                  <a:srgbClr val="FFC000"/>
                </a:solidFill>
              </a:rPr>
              <a:t> هدفك المهني ما يلي:</a:t>
            </a:r>
          </a:p>
          <a:p>
            <a:r>
              <a:rPr lang="ar-SA" sz="2800" b="1" dirty="0" smtClean="0"/>
              <a:t>1- النتائج التي تود تحقيقها من عملية بحثك عن عمل.</a:t>
            </a:r>
          </a:p>
          <a:p>
            <a:r>
              <a:rPr lang="ar-SA" sz="2800" b="1" dirty="0" smtClean="0"/>
              <a:t>2- المهارات التي يمكنك تقديمها فيما يتعلق باحتياجات سوق العمل.</a:t>
            </a:r>
          </a:p>
          <a:p>
            <a:r>
              <a:rPr lang="ar-SA" sz="2800" b="1" dirty="0" smtClean="0"/>
              <a:t>3- الكلمات الرئيسية التي سيبحث عنها القارئ في سيرتك الذاتية.</a:t>
            </a:r>
            <a:endParaRPr lang="en-US" sz="28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2880320" cy="2764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9169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9512" y="692696"/>
            <a:ext cx="5904656" cy="5078313"/>
          </a:xfrm>
          <a:prstGeom prst="rect">
            <a:avLst/>
          </a:prstGeom>
          <a:noFill/>
        </p:spPr>
        <p:txBody>
          <a:bodyPr wrap="square" rtlCol="0">
            <a:spAutoFit/>
          </a:bodyPr>
          <a:lstStyle/>
          <a:p>
            <a:pPr algn="ctr"/>
            <a:r>
              <a:rPr lang="ar-SA" sz="3600" b="1" i="1" dirty="0" smtClean="0">
                <a:solidFill>
                  <a:srgbClr val="00B0F0"/>
                </a:solidFill>
              </a:rPr>
              <a:t>وهناك اعتبارات لابد من الأخذ بعين الاعتبار (أساسيات الهدف المهني القوي):</a:t>
            </a:r>
          </a:p>
          <a:p>
            <a:pPr algn="ctr"/>
            <a:endParaRPr lang="ar-SA" sz="3600" b="1" i="1" dirty="0" smtClean="0">
              <a:solidFill>
                <a:srgbClr val="00B0F0"/>
              </a:solidFill>
            </a:endParaRPr>
          </a:p>
          <a:p>
            <a:pPr algn="ctr"/>
            <a:r>
              <a:rPr lang="ar-SA" sz="3600" b="1" dirty="0" smtClean="0"/>
              <a:t>1- مختصر.</a:t>
            </a:r>
          </a:p>
          <a:p>
            <a:pPr algn="ctr"/>
            <a:r>
              <a:rPr lang="ar-SA" sz="3600" b="1" dirty="0" smtClean="0"/>
              <a:t>2- (2-3) جمل.</a:t>
            </a:r>
          </a:p>
          <a:p>
            <a:pPr algn="ctr"/>
            <a:r>
              <a:rPr lang="ar-SA" sz="3600" b="1" dirty="0" smtClean="0"/>
              <a:t>3- (3-4) مهارات.</a:t>
            </a:r>
          </a:p>
          <a:p>
            <a:pPr algn="ctr"/>
            <a:r>
              <a:rPr lang="ar-SA" sz="3600" b="1" dirty="0" smtClean="0"/>
              <a:t>4- قيمة النتائج والانجازات </a:t>
            </a:r>
          </a:p>
          <a:p>
            <a:pPr algn="ctr"/>
            <a:r>
              <a:rPr lang="ar-SA" sz="3600" b="1" dirty="0" smtClean="0"/>
              <a:t>5- لهجة تواصلية</a:t>
            </a: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02" t="17395" r="12239"/>
          <a:stretch/>
        </p:blipFill>
        <p:spPr bwMode="auto">
          <a:xfrm>
            <a:off x="5874327" y="2396805"/>
            <a:ext cx="3269673" cy="4461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2442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11560" y="476672"/>
            <a:ext cx="7776864" cy="4278094"/>
          </a:xfrm>
          <a:prstGeom prst="rect">
            <a:avLst/>
          </a:prstGeom>
          <a:noFill/>
        </p:spPr>
        <p:txBody>
          <a:bodyPr wrap="square" rtlCol="0">
            <a:spAutoFit/>
          </a:bodyPr>
          <a:lstStyle/>
          <a:p>
            <a:r>
              <a:rPr lang="ar-SA" sz="4800" b="1" i="1" dirty="0" smtClean="0">
                <a:solidFill>
                  <a:schemeClr val="accent6">
                    <a:lumMod val="75000"/>
                  </a:schemeClr>
                </a:solidFill>
                <a:effectLst>
                  <a:glow rad="63500">
                    <a:schemeClr val="accent6">
                      <a:satMod val="175000"/>
                      <a:alpha val="40000"/>
                    </a:schemeClr>
                  </a:glow>
                </a:effectLst>
              </a:rPr>
              <a:t>مثال:</a:t>
            </a:r>
          </a:p>
          <a:p>
            <a:r>
              <a:rPr lang="ar-SA" sz="3200" dirty="0" smtClean="0"/>
              <a:t>أنا مهني من المستوى المبتدئ أتمتع بمعرفة واسعة في مجال التسويق, المبيعات, استراتيجيات العلاقات العامة استفيد منها من أجل تحقيق تحسين ظهور العلامة التجارية والتوعية ونمو نسبة الحصة من سوق العمل أبحث عن وظيفة حيث أتمكن من استخدام مهاراتي المتعلقة بالتوعية الإعلامية والعلاقات المهنية من أجل تحقيق نسبة عالية من العائد على الاستثمار وتحقيق الأهداف المهنية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54767"/>
            <a:ext cx="2619375" cy="2103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67182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alpha val="28000"/>
          </a:schemeClr>
        </a:solidFill>
        <a:effectLst/>
      </p:bgPr>
    </p:bg>
    <p:spTree>
      <p:nvGrpSpPr>
        <p:cNvPr id="1" name=""/>
        <p:cNvGrpSpPr/>
        <p:nvPr/>
      </p:nvGrpSpPr>
      <p:grpSpPr>
        <a:xfrm>
          <a:off x="0" y="0"/>
          <a:ext cx="0" cy="0"/>
          <a:chOff x="0" y="0"/>
          <a:chExt cx="0" cy="0"/>
        </a:xfrm>
      </p:grpSpPr>
      <p:sp>
        <p:nvSpPr>
          <p:cNvPr id="2" name="مربع نص 1"/>
          <p:cNvSpPr txBox="1"/>
          <p:nvPr/>
        </p:nvSpPr>
        <p:spPr>
          <a:xfrm>
            <a:off x="3563888" y="1053311"/>
            <a:ext cx="5184576" cy="4031873"/>
          </a:xfrm>
          <a:prstGeom prst="rect">
            <a:avLst/>
          </a:prstGeom>
          <a:noFill/>
        </p:spPr>
        <p:txBody>
          <a:bodyPr wrap="square" rtlCol="0">
            <a:spAutoFit/>
          </a:bodyPr>
          <a:lstStyle/>
          <a:p>
            <a:r>
              <a:rPr lang="ar-SA" sz="3200" b="1" i="1" dirty="0" smtClean="0">
                <a:solidFill>
                  <a:srgbClr val="FF0000"/>
                </a:solidFill>
              </a:rPr>
              <a:t>هناك نقاط تجعل الهدف المهني قوي:</a:t>
            </a:r>
          </a:p>
          <a:p>
            <a:r>
              <a:rPr lang="ar-SA" sz="2800" i="1" dirty="0" smtClean="0"/>
              <a:t>1- انتبه جيداً ل</a:t>
            </a:r>
            <a:r>
              <a:rPr lang="ar-SA" sz="2800" b="1" i="1" dirty="0" smtClean="0"/>
              <a:t>احتياجات</a:t>
            </a:r>
            <a:r>
              <a:rPr lang="ar-SA" sz="2800" i="1" dirty="0" smtClean="0"/>
              <a:t> صاحب العمل.</a:t>
            </a:r>
          </a:p>
          <a:p>
            <a:r>
              <a:rPr lang="ar-SA" sz="2800" i="1" dirty="0" smtClean="0"/>
              <a:t>2- البعد عن العبارات</a:t>
            </a:r>
            <a:r>
              <a:rPr lang="ar-SA" sz="2800" b="1" i="1" dirty="0" smtClean="0"/>
              <a:t> التقليدية </a:t>
            </a:r>
            <a:r>
              <a:rPr lang="ar-SA" sz="2800" i="1" dirty="0" smtClean="0"/>
              <a:t>أو العامة.</a:t>
            </a:r>
          </a:p>
          <a:p>
            <a:r>
              <a:rPr lang="ar-SA" sz="2800" i="1" dirty="0" smtClean="0"/>
              <a:t>3- لا تنسى </a:t>
            </a:r>
            <a:r>
              <a:rPr lang="ar-SA" sz="2800" b="1" i="1" dirty="0" smtClean="0"/>
              <a:t>الوصف</a:t>
            </a:r>
            <a:r>
              <a:rPr lang="ar-SA" sz="2800" i="1" dirty="0" smtClean="0"/>
              <a:t> الوظيفي </a:t>
            </a:r>
          </a:p>
          <a:p>
            <a:r>
              <a:rPr lang="ar-SA" sz="2800" i="1" dirty="0" smtClean="0"/>
              <a:t>4- لا تستخدم الهدف المهني </a:t>
            </a:r>
            <a:r>
              <a:rPr lang="ar-SA" sz="2800" b="1" i="1" dirty="0" smtClean="0"/>
              <a:t>عينه</a:t>
            </a:r>
            <a:r>
              <a:rPr lang="ar-SA" sz="2800" i="1" dirty="0" smtClean="0"/>
              <a:t> لكل وظيفة تتقدم إليها.</a:t>
            </a:r>
          </a:p>
          <a:p>
            <a:r>
              <a:rPr lang="ar-SA" sz="2800" i="1" dirty="0" smtClean="0"/>
              <a:t>5- لا تقدم </a:t>
            </a:r>
            <a:r>
              <a:rPr lang="ar-SA" sz="2800" b="1" i="1" dirty="0" smtClean="0"/>
              <a:t>الكثير</a:t>
            </a:r>
            <a:r>
              <a:rPr lang="ar-SA" sz="2800" i="1" dirty="0" smtClean="0"/>
              <a:t> من المعلومات </a:t>
            </a:r>
          </a:p>
          <a:p>
            <a:r>
              <a:rPr lang="ar-SA" sz="2800" i="1" dirty="0" smtClean="0"/>
              <a:t>6- لا تستخدم علامات </a:t>
            </a:r>
            <a:r>
              <a:rPr lang="ar-SA" sz="2800" b="1" i="1" dirty="0" smtClean="0"/>
              <a:t>التنقيط</a:t>
            </a:r>
            <a:r>
              <a:rPr lang="ar-SA" sz="2800" i="1" dirty="0" smtClean="0"/>
              <a:t> </a:t>
            </a:r>
          </a:p>
          <a:p>
            <a:r>
              <a:rPr lang="ar-SA" sz="2800" i="1" dirty="0" smtClean="0"/>
              <a:t>7- لا تكون غير </a:t>
            </a:r>
            <a:r>
              <a:rPr lang="ar-SA" sz="2800" b="1" i="1" dirty="0" smtClean="0"/>
              <a:t>واقعي.</a:t>
            </a:r>
            <a:endParaRPr lang="en-US" sz="2800" b="1" i="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12153">
            <a:off x="522410" y="3292251"/>
            <a:ext cx="2859087" cy="2416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7026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اعلان هام</a:t>
            </a:r>
            <a:r>
              <a:rPr lang="en-US" dirty="0"/>
              <a:t/>
            </a:r>
            <a:br>
              <a:rPr lang="en-US" dirty="0"/>
            </a:br>
            <a:endParaRPr lang="ar-SA" dirty="0"/>
          </a:p>
        </p:txBody>
      </p:sp>
      <p:sp>
        <p:nvSpPr>
          <p:cNvPr id="3" name="عنصر نائب للمحتوى 2"/>
          <p:cNvSpPr>
            <a:spLocks noGrp="1"/>
          </p:cNvSpPr>
          <p:nvPr>
            <p:ph idx="1"/>
          </p:nvPr>
        </p:nvSpPr>
        <p:spPr/>
        <p:txBody>
          <a:bodyPr/>
          <a:lstStyle/>
          <a:p>
            <a:r>
              <a:rPr lang="ar-SA" dirty="0" smtClean="0"/>
              <a:t>تعلن </a:t>
            </a:r>
            <a:r>
              <a:rPr lang="ar-SA" dirty="0"/>
              <a:t>لجنة تنمية المهارات التدريبية بكلية العلوم و الآداب بشروره عن اقامة دورة تدريبية </a:t>
            </a:r>
            <a:r>
              <a:rPr lang="ar-SA"/>
              <a:t>للطالبات </a:t>
            </a:r>
            <a:r>
              <a:rPr lang="ar-SA" smtClean="0"/>
              <a:t>والخريجات بعنوان</a:t>
            </a:r>
            <a:r>
              <a:rPr lang="ar-SA" dirty="0"/>
              <a:t>" كيفية كتابة السيرة الذاتية" تقدمها الاستاذة أميرة الوادعي يوم غد الثلاثاء الموافق 29/2/1438هـ في تمام الساعة 11 الى1 ظهرا بقاعة202.</a:t>
            </a:r>
            <a:endParaRPr lang="en-US" dirty="0"/>
          </a:p>
          <a:p>
            <a:pPr algn="l"/>
            <a:r>
              <a:rPr lang="ar-SA" sz="2000" dirty="0"/>
              <a:t>مع تحيات لجنة تنمية المهارات</a:t>
            </a:r>
            <a:endParaRPr lang="en-US" sz="2000" dirty="0"/>
          </a:p>
          <a:p>
            <a:endParaRPr lang="ar-SA" dirty="0"/>
          </a:p>
        </p:txBody>
      </p:sp>
    </p:spTree>
    <p:extLst>
      <p:ext uri="{BB962C8B-B14F-4D97-AF65-F5344CB8AC3E}">
        <p14:creationId xmlns:p14="http://schemas.microsoft.com/office/powerpoint/2010/main" val="20663394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55576" y="4430722"/>
            <a:ext cx="7560840" cy="1446550"/>
          </a:xfrm>
          <a:prstGeom prst="rect">
            <a:avLst/>
          </a:prstGeom>
          <a:noFill/>
        </p:spPr>
        <p:txBody>
          <a:bodyPr wrap="square" rtlCol="0">
            <a:spAutoFit/>
          </a:bodyPr>
          <a:lstStyle/>
          <a:p>
            <a:r>
              <a:rPr lang="ar-SA" sz="4400" b="1" i="1" dirty="0" smtClean="0">
                <a:solidFill>
                  <a:srgbClr val="00B0F0"/>
                </a:solidFill>
                <a:effectLst>
                  <a:glow rad="63500">
                    <a:schemeClr val="accent2">
                      <a:satMod val="175000"/>
                      <a:alpha val="40000"/>
                    </a:schemeClr>
                  </a:glow>
                </a:effectLst>
              </a:rPr>
              <a:t>ملاحظة:</a:t>
            </a:r>
          </a:p>
          <a:p>
            <a:r>
              <a:rPr lang="ar-SA" sz="4400" b="1" i="1" dirty="0" smtClean="0">
                <a:solidFill>
                  <a:schemeClr val="accent6">
                    <a:lumMod val="50000"/>
                  </a:schemeClr>
                </a:solidFill>
              </a:rPr>
              <a:t>يجب أن تكون صريحاً أمام صاحب العمل </a:t>
            </a:r>
            <a:endParaRPr lang="en-US" sz="4400" b="1" i="1" dirty="0">
              <a:solidFill>
                <a:schemeClr val="accent6">
                  <a:lumMod val="50000"/>
                </a:schemeClr>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501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4483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مربع نص 1"/>
          <p:cNvSpPr txBox="1"/>
          <p:nvPr/>
        </p:nvSpPr>
        <p:spPr>
          <a:xfrm>
            <a:off x="755576" y="996119"/>
            <a:ext cx="6696744" cy="1107996"/>
          </a:xfrm>
          <a:prstGeom prst="rect">
            <a:avLst/>
          </a:prstGeom>
          <a:noFill/>
        </p:spPr>
        <p:txBody>
          <a:bodyPr wrap="square" rtlCol="0">
            <a:spAutoFit/>
          </a:bodyPr>
          <a:lstStyle/>
          <a:p>
            <a:r>
              <a:rPr lang="ar-SA" sz="6600" b="1" i="1" dirty="0" smtClean="0">
                <a:solidFill>
                  <a:schemeClr val="accent2">
                    <a:lumMod val="75000"/>
                  </a:schemeClr>
                </a:solidFill>
                <a:effectLst>
                  <a:glow rad="63500">
                    <a:schemeClr val="accent2">
                      <a:satMod val="175000"/>
                      <a:alpha val="40000"/>
                    </a:schemeClr>
                  </a:glow>
                </a:effectLst>
                <a:latin typeface="Andalus" panose="02020603050405020304" pitchFamily="18" charset="-78"/>
                <a:cs typeface="Andalus" panose="02020603050405020304" pitchFamily="18" charset="-78"/>
              </a:rPr>
              <a:t>شكراً لحسن استماعكم...</a:t>
            </a:r>
            <a:endParaRPr lang="en-US" sz="6600" b="1" i="1" dirty="0">
              <a:solidFill>
                <a:schemeClr val="accent2">
                  <a:lumMod val="75000"/>
                </a:schemeClr>
              </a:solidFill>
              <a:effectLst>
                <a:glow rad="63500">
                  <a:schemeClr val="accent2">
                    <a:satMod val="175000"/>
                    <a:alpha val="40000"/>
                  </a:schemeClr>
                </a:glow>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81244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9440">
            <a:off x="395536" y="969183"/>
            <a:ext cx="3960440"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مستطيل 2"/>
          <p:cNvSpPr/>
          <p:nvPr/>
        </p:nvSpPr>
        <p:spPr>
          <a:xfrm>
            <a:off x="1763688" y="356463"/>
            <a:ext cx="7252414" cy="1200329"/>
          </a:xfrm>
          <a:prstGeom prst="rect">
            <a:avLst/>
          </a:prstGeom>
        </p:spPr>
        <p:txBody>
          <a:bodyPr wrap="square">
            <a:spAutoFit/>
          </a:bodyPr>
          <a:lstStyle/>
          <a:p>
            <a:r>
              <a:rPr lang="ar-SA" sz="7200" b="1" dirty="0" smtClean="0">
                <a:solidFill>
                  <a:schemeClr val="accent2">
                    <a:lumMod val="75000"/>
                  </a:schemeClr>
                </a:solidFill>
                <a:cs typeface="DecoType Naskh Variants" panose="02010400000000000000" pitchFamily="2" charset="-78"/>
              </a:rPr>
              <a:t>كيفية كتابة السيرة </a:t>
            </a:r>
            <a:r>
              <a:rPr lang="ar-SA" sz="7200" b="1" dirty="0">
                <a:solidFill>
                  <a:schemeClr val="accent2">
                    <a:lumMod val="75000"/>
                  </a:schemeClr>
                </a:solidFill>
                <a:cs typeface="DecoType Naskh Variants" panose="02010400000000000000" pitchFamily="2" charset="-78"/>
              </a:rPr>
              <a:t>الذاتية</a:t>
            </a:r>
          </a:p>
        </p:txBody>
      </p:sp>
      <p:sp>
        <p:nvSpPr>
          <p:cNvPr id="2" name="مربع نص 1"/>
          <p:cNvSpPr txBox="1"/>
          <p:nvPr/>
        </p:nvSpPr>
        <p:spPr>
          <a:xfrm>
            <a:off x="3347864" y="4149080"/>
            <a:ext cx="5040560" cy="1446550"/>
          </a:xfrm>
          <a:prstGeom prst="rect">
            <a:avLst/>
          </a:prstGeom>
          <a:noFill/>
        </p:spPr>
        <p:txBody>
          <a:bodyPr wrap="square" rtlCol="0">
            <a:spAutoFit/>
          </a:bodyPr>
          <a:lstStyle/>
          <a:p>
            <a:r>
              <a:rPr lang="ar-SA" sz="4400" b="1" dirty="0" smtClean="0">
                <a:solidFill>
                  <a:srgbClr val="FFC000"/>
                </a:solidFill>
                <a:cs typeface="DecoType Naskh Variants" panose="02010400000000000000" pitchFamily="2" charset="-78"/>
              </a:rPr>
              <a:t>اسم المدرب:</a:t>
            </a:r>
          </a:p>
          <a:p>
            <a:r>
              <a:rPr lang="ar-SA" sz="4400" b="1" i="1" dirty="0" err="1" smtClean="0"/>
              <a:t>أ.أميرة</a:t>
            </a:r>
            <a:r>
              <a:rPr lang="ar-SA" sz="4400" b="1" i="1" dirty="0" smtClean="0"/>
              <a:t> منصور الوادعي</a:t>
            </a:r>
            <a:endParaRPr lang="en-US" sz="4400" b="1" i="1" dirty="0"/>
          </a:p>
        </p:txBody>
      </p:sp>
    </p:spTree>
    <p:extLst>
      <p:ext uri="{BB962C8B-B14F-4D97-AF65-F5344CB8AC3E}">
        <p14:creationId xmlns:p14="http://schemas.microsoft.com/office/powerpoint/2010/main" val="11548704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60188" y="908720"/>
            <a:ext cx="3490276" cy="1107996"/>
          </a:xfrm>
          <a:prstGeom prst="rect">
            <a:avLst/>
          </a:prstGeom>
        </p:spPr>
        <p:txBody>
          <a:bodyPr wrap="square">
            <a:spAutoFit/>
          </a:bodyPr>
          <a:lstStyle/>
          <a:p>
            <a:r>
              <a:rPr lang="ar-SA" sz="6600" b="1" dirty="0" smtClean="0">
                <a:solidFill>
                  <a:schemeClr val="accent6">
                    <a:lumMod val="50000"/>
                  </a:schemeClr>
                </a:solidFill>
                <a:effectLst>
                  <a:glow rad="63500">
                    <a:schemeClr val="accent2">
                      <a:satMod val="175000"/>
                      <a:alpha val="40000"/>
                    </a:schemeClr>
                  </a:glow>
                </a:effectLst>
              </a:rPr>
              <a:t>مقدمة </a:t>
            </a:r>
            <a:endParaRPr lang="ar-SA" sz="6600" b="1" dirty="0">
              <a:solidFill>
                <a:schemeClr val="accent6">
                  <a:lumMod val="50000"/>
                </a:schemeClr>
              </a:solidFill>
              <a:effectLst>
                <a:glow rad="63500">
                  <a:schemeClr val="accent2">
                    <a:satMod val="175000"/>
                    <a:alpha val="40000"/>
                  </a:schemeClr>
                </a:glow>
              </a:effectLst>
            </a:endParaRPr>
          </a:p>
        </p:txBody>
      </p:sp>
      <p:sp>
        <p:nvSpPr>
          <p:cNvPr id="5" name="مربع نص 4"/>
          <p:cNvSpPr txBox="1"/>
          <p:nvPr/>
        </p:nvSpPr>
        <p:spPr>
          <a:xfrm>
            <a:off x="540328" y="2528989"/>
            <a:ext cx="7020272" cy="3046988"/>
          </a:xfrm>
          <a:prstGeom prst="rect">
            <a:avLst/>
          </a:prstGeom>
          <a:noFill/>
        </p:spPr>
        <p:txBody>
          <a:bodyPr wrap="square" rtlCol="0">
            <a:spAutoFit/>
          </a:bodyPr>
          <a:lstStyle/>
          <a:p>
            <a:pPr algn="ctr"/>
            <a:r>
              <a:rPr lang="ar-SA" sz="3200" b="1" dirty="0" smtClean="0"/>
              <a:t>يشكل البحث عن وظيفة تحدياً كبيراً حتى بالنسبة لأهم المهنيين فسواء كنت من الخريجات الجدد أو تود الانضمام من جديد إلى القوى العاملة وذلك من أجل الحصول على فرص أفضل بالتالي تعتبر الخطوة الأولى باتجاه البحث عن وظيفة في مجال اهتمامك يبقى الجواب بالطبع السيرة الذاتية.</a:t>
            </a:r>
            <a:endParaRPr lang="en-US" sz="32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45904">
            <a:off x="5645486" y="589704"/>
            <a:ext cx="31527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311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23728" y="327878"/>
            <a:ext cx="5195653" cy="923330"/>
          </a:xfrm>
          <a:prstGeom prst="rect">
            <a:avLst/>
          </a:prstGeom>
        </p:spPr>
        <p:txBody>
          <a:bodyPr wrap="none">
            <a:spAutoFit/>
          </a:bodyPr>
          <a:lstStyle/>
          <a:p>
            <a:r>
              <a:rPr lang="ar-SA" sz="5400" b="1" dirty="0">
                <a:solidFill>
                  <a:schemeClr val="accent6">
                    <a:lumMod val="75000"/>
                  </a:schemeClr>
                </a:solidFill>
                <a:effectLst>
                  <a:glow rad="63500">
                    <a:schemeClr val="accent5">
                      <a:satMod val="175000"/>
                      <a:alpha val="40000"/>
                    </a:schemeClr>
                  </a:glow>
                </a:effectLst>
              </a:rPr>
              <a:t>ما هي السيرة الذاتية؟ </a:t>
            </a:r>
          </a:p>
        </p:txBody>
      </p:sp>
      <p:sp>
        <p:nvSpPr>
          <p:cNvPr id="4" name="مربع نص 3"/>
          <p:cNvSpPr txBox="1"/>
          <p:nvPr/>
        </p:nvSpPr>
        <p:spPr>
          <a:xfrm>
            <a:off x="179512" y="1868631"/>
            <a:ext cx="8640960" cy="1200329"/>
          </a:xfrm>
          <a:prstGeom prst="rect">
            <a:avLst/>
          </a:prstGeom>
          <a:noFill/>
        </p:spPr>
        <p:txBody>
          <a:bodyPr wrap="square" rtlCol="0">
            <a:spAutoFit/>
          </a:bodyPr>
          <a:lstStyle/>
          <a:p>
            <a:r>
              <a:rPr lang="ar-SA" sz="3600" dirty="0" smtClean="0"/>
              <a:t>في الأجنبية معنى السيرة الذاتية </a:t>
            </a:r>
            <a:r>
              <a:rPr lang="en-US" sz="3600" dirty="0" smtClean="0"/>
              <a:t>Curriculum Vitae </a:t>
            </a:r>
            <a:r>
              <a:rPr lang="ar-SA" sz="3600" dirty="0"/>
              <a:t> </a:t>
            </a:r>
            <a:r>
              <a:rPr lang="en-US" sz="3600" dirty="0" smtClean="0"/>
              <a:t>“CV” </a:t>
            </a:r>
            <a:r>
              <a:rPr lang="ar-SA" sz="3600" dirty="0"/>
              <a:t> </a:t>
            </a:r>
            <a:r>
              <a:rPr lang="ar-SA" sz="3600" dirty="0" smtClean="0"/>
              <a:t>وهي لفظاً لاتينياً وتترجم حرفياً (بمجرى الحياة).</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2790825" cy="329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474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851920" y="620688"/>
            <a:ext cx="5040560" cy="3939540"/>
          </a:xfrm>
          <a:prstGeom prst="rect">
            <a:avLst/>
          </a:prstGeom>
          <a:noFill/>
        </p:spPr>
        <p:txBody>
          <a:bodyPr wrap="square" rtlCol="0">
            <a:spAutoFit/>
          </a:bodyPr>
          <a:lstStyle/>
          <a:p>
            <a:pPr algn="ctr"/>
            <a:r>
              <a:rPr lang="ar-SA" sz="4000" b="1" i="1" dirty="0" smtClean="0">
                <a:solidFill>
                  <a:schemeClr val="accent5">
                    <a:lumMod val="60000"/>
                    <a:lumOff val="40000"/>
                  </a:schemeClr>
                </a:solidFill>
                <a:effectLst>
                  <a:outerShdw blurRad="50800" dist="38100" dir="16200000" rotWithShape="0">
                    <a:prstClr val="black">
                      <a:alpha val="40000"/>
                    </a:prstClr>
                  </a:outerShdw>
                  <a:reflection blurRad="6350" stA="50000" endA="300" endPos="50000" dist="29997" dir="5400000" sy="-100000" algn="bl" rotWithShape="0"/>
                </a:effectLst>
              </a:rPr>
              <a:t>بشكل عام السيرة الذاتية:</a:t>
            </a:r>
          </a:p>
          <a:p>
            <a:pPr algn="ctr"/>
            <a:endParaRPr lang="ar-SA" sz="3200" b="1" i="1" dirty="0" smtClean="0">
              <a:solidFill>
                <a:schemeClr val="accent5">
                  <a:lumMod val="60000"/>
                  <a:lumOff val="40000"/>
                </a:schemeClr>
              </a:solidFill>
              <a:effectLst>
                <a:reflection blurRad="6350" stA="50000" endA="300" endPos="50000" dist="29997" dir="5400000" sy="-100000" algn="bl" rotWithShape="0"/>
              </a:effectLst>
            </a:endParaRPr>
          </a:p>
          <a:p>
            <a:pPr algn="ctr"/>
            <a:r>
              <a:rPr lang="ar-SA" sz="4000" dirty="0" smtClean="0"/>
              <a:t>1- تعتبر ملخص لطموحاتك واهتماماتك لصاحب العمل.</a:t>
            </a:r>
          </a:p>
          <a:p>
            <a:pPr algn="ctr"/>
            <a:r>
              <a:rPr lang="ar-SA" sz="4000" dirty="0" smtClean="0"/>
              <a:t>2- أنها تفيد إن كنت ملائماً أو غير ملائم للوظيفة المحددة.</a:t>
            </a:r>
          </a:p>
          <a:p>
            <a:pPr algn="ct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45"/>
          <a:stretch/>
        </p:blipFill>
        <p:spPr bwMode="auto">
          <a:xfrm>
            <a:off x="0" y="2348880"/>
            <a:ext cx="2920405" cy="4307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8603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49000"/>
          </a:schemeClr>
        </a:solidFill>
        <a:effectLst/>
      </p:bgPr>
    </p:bg>
    <p:spTree>
      <p:nvGrpSpPr>
        <p:cNvPr id="1" name=""/>
        <p:cNvGrpSpPr/>
        <p:nvPr/>
      </p:nvGrpSpPr>
      <p:grpSpPr>
        <a:xfrm>
          <a:off x="0" y="0"/>
          <a:ext cx="0" cy="0"/>
          <a:chOff x="0" y="0"/>
          <a:chExt cx="0" cy="0"/>
        </a:xfrm>
      </p:grpSpPr>
      <p:sp>
        <p:nvSpPr>
          <p:cNvPr id="2" name="مربع نص 1"/>
          <p:cNvSpPr txBox="1"/>
          <p:nvPr/>
        </p:nvSpPr>
        <p:spPr>
          <a:xfrm>
            <a:off x="539552" y="404664"/>
            <a:ext cx="7848872" cy="4770537"/>
          </a:xfrm>
          <a:prstGeom prst="rect">
            <a:avLst/>
          </a:prstGeom>
          <a:noFill/>
        </p:spPr>
        <p:txBody>
          <a:bodyPr wrap="square" rtlCol="0">
            <a:spAutoFit/>
          </a:bodyPr>
          <a:lstStyle/>
          <a:p>
            <a:r>
              <a:rPr lang="ar-SA" sz="4800" b="1" i="1" dirty="0" smtClean="0">
                <a:solidFill>
                  <a:srgbClr val="92D050"/>
                </a:solidFill>
              </a:rPr>
              <a:t>* كيفية كتابة السيرة الذاتية:</a:t>
            </a:r>
          </a:p>
          <a:p>
            <a:r>
              <a:rPr lang="ar-SA" sz="3200" i="1" dirty="0" smtClean="0"/>
              <a:t>الهدف من السيرة الذاتية اقناع صاحب العمل بأنك تملكين امكانيات لازمة لتكوني مرشحة متميزة وذلك من خلال دعم قدراتك الشخصية بالأدلة ألا وهي:</a:t>
            </a:r>
            <a:endParaRPr lang="en-US" sz="3200" i="1" dirty="0" smtClean="0"/>
          </a:p>
          <a:p>
            <a:endParaRPr lang="ar-SA" sz="3200" i="1" dirty="0" smtClean="0"/>
          </a:p>
          <a:p>
            <a:r>
              <a:rPr lang="ar-SA" sz="3200" b="1" i="1" dirty="0" smtClean="0"/>
              <a:t>1- الخبرة</a:t>
            </a:r>
          </a:p>
          <a:p>
            <a:r>
              <a:rPr lang="ar-SA" sz="3200" b="1" i="1" dirty="0" smtClean="0"/>
              <a:t>2- الانجازات </a:t>
            </a:r>
          </a:p>
          <a:p>
            <a:r>
              <a:rPr lang="ar-SA" sz="3200" b="1" i="1" dirty="0" smtClean="0"/>
              <a:t>3- المهارات</a:t>
            </a:r>
          </a:p>
          <a:p>
            <a:r>
              <a:rPr lang="ar-SA" sz="3200" b="1" i="1" dirty="0" smtClean="0"/>
              <a:t>4- المؤهلات الأكاديمية</a:t>
            </a:r>
            <a:endParaRPr lang="en-US" sz="3200" b="1"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95123">
            <a:off x="390489" y="2736330"/>
            <a:ext cx="3435749" cy="34563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645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548680"/>
            <a:ext cx="6408712"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9658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alpha val="43000"/>
          </a:srgbClr>
        </a:solidFill>
        <a:effectLst/>
      </p:bgPr>
    </p:bg>
    <p:spTree>
      <p:nvGrpSpPr>
        <p:cNvPr id="1" name=""/>
        <p:cNvGrpSpPr/>
        <p:nvPr/>
      </p:nvGrpSpPr>
      <p:grpSpPr>
        <a:xfrm>
          <a:off x="0" y="0"/>
          <a:ext cx="0" cy="0"/>
          <a:chOff x="0" y="0"/>
          <a:chExt cx="0" cy="0"/>
        </a:xfrm>
      </p:grpSpPr>
      <p:sp>
        <p:nvSpPr>
          <p:cNvPr id="2" name="مربع نص 1"/>
          <p:cNvSpPr txBox="1"/>
          <p:nvPr/>
        </p:nvSpPr>
        <p:spPr>
          <a:xfrm>
            <a:off x="4609769" y="1052736"/>
            <a:ext cx="4186211" cy="3724096"/>
          </a:xfrm>
          <a:prstGeom prst="rect">
            <a:avLst/>
          </a:prstGeom>
          <a:noFill/>
        </p:spPr>
        <p:txBody>
          <a:bodyPr wrap="square" rtlCol="0">
            <a:spAutoFit/>
          </a:bodyPr>
          <a:lstStyle/>
          <a:p>
            <a:r>
              <a:rPr lang="ar-SA" sz="4800" b="1" i="1" dirty="0" smtClean="0">
                <a:solidFill>
                  <a:schemeClr val="accent2">
                    <a:lumMod val="75000"/>
                  </a:schemeClr>
                </a:solidFill>
                <a:effectLst/>
              </a:rPr>
              <a:t>الخطوة الأولى:</a:t>
            </a:r>
          </a:p>
          <a:p>
            <a:r>
              <a:rPr lang="ar-SA" sz="4400" b="1" i="1" dirty="0" smtClean="0"/>
              <a:t>- الاسم</a:t>
            </a:r>
          </a:p>
          <a:p>
            <a:r>
              <a:rPr lang="ar-SA" sz="3600" i="1" dirty="0" smtClean="0"/>
              <a:t>- العنوان كامل</a:t>
            </a:r>
          </a:p>
          <a:p>
            <a:r>
              <a:rPr lang="ar-SA" sz="3600" i="1" dirty="0" smtClean="0"/>
              <a:t>- رقم هاتفك</a:t>
            </a:r>
          </a:p>
          <a:p>
            <a:r>
              <a:rPr lang="ar-SA" sz="3600" i="1" dirty="0" smtClean="0"/>
              <a:t>- عنوان البريد الإلكتروني</a:t>
            </a:r>
          </a:p>
          <a:p>
            <a:r>
              <a:rPr lang="ar-SA" sz="3600" i="1" dirty="0" smtClean="0"/>
              <a:t>- الحالة الاجتماعية</a:t>
            </a:r>
            <a:endParaRPr lang="en-US" sz="3600" i="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16879">
            <a:off x="217600" y="866273"/>
            <a:ext cx="4061469" cy="49423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3347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202</TotalTime>
  <Words>533</Words>
  <Application>Microsoft Office PowerPoint</Application>
  <PresentationFormat>عرض على الشاشة (3:4)‏</PresentationFormat>
  <Paragraphs>79</Paragraphs>
  <Slides>21</Slides>
  <Notes>1</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21</vt:i4>
      </vt:variant>
    </vt:vector>
  </HeadingPairs>
  <TitlesOfParts>
    <vt:vector size="27" baseType="lpstr">
      <vt:lpstr>Andalus</vt:lpstr>
      <vt:lpstr>Arial</vt:lpstr>
      <vt:lpstr>Calibri</vt:lpstr>
      <vt:lpstr>DecoType Naskh Variants</vt:lpstr>
      <vt:lpstr>Times New Roman</vt:lpstr>
      <vt:lpstr>سمة Office</vt:lpstr>
      <vt:lpstr>عرض تقديمي في PowerPoint</vt:lpstr>
      <vt:lpstr>اعلان هام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Khaled Mohammed Abdullah Alalayah</cp:lastModifiedBy>
  <cp:revision>25</cp:revision>
  <dcterms:created xsi:type="dcterms:W3CDTF">2016-11-28T15:36:42Z</dcterms:created>
  <dcterms:modified xsi:type="dcterms:W3CDTF">2017-01-03T07:09:51Z</dcterms:modified>
</cp:coreProperties>
</file>